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8" r:id="rId3"/>
    <p:sldId id="300" r:id="rId4"/>
    <p:sldId id="258" r:id="rId5"/>
    <p:sldId id="259" r:id="rId6"/>
    <p:sldId id="260" r:id="rId7"/>
    <p:sldId id="261" r:id="rId8"/>
    <p:sldId id="262" r:id="rId9"/>
    <p:sldId id="263" r:id="rId10"/>
    <p:sldId id="264" r:id="rId11"/>
    <p:sldId id="265" r:id="rId12"/>
    <p:sldId id="302" r:id="rId13"/>
    <p:sldId id="266" r:id="rId14"/>
    <p:sldId id="303" r:id="rId15"/>
    <p:sldId id="317" r:id="rId16"/>
    <p:sldId id="267" r:id="rId17"/>
    <p:sldId id="268" r:id="rId18"/>
    <p:sldId id="304" r:id="rId19"/>
    <p:sldId id="305" r:id="rId20"/>
    <p:sldId id="306" r:id="rId21"/>
    <p:sldId id="307" r:id="rId22"/>
    <p:sldId id="269" r:id="rId23"/>
    <p:sldId id="270" r:id="rId24"/>
    <p:sldId id="271" r:id="rId25"/>
    <p:sldId id="310" r:id="rId26"/>
    <p:sldId id="311" r:id="rId27"/>
    <p:sldId id="272" r:id="rId28"/>
    <p:sldId id="309" r:id="rId29"/>
    <p:sldId id="319" r:id="rId30"/>
    <p:sldId id="273" r:id="rId31"/>
    <p:sldId id="274" r:id="rId32"/>
    <p:sldId id="298" r:id="rId33"/>
    <p:sldId id="276" r:id="rId34"/>
    <p:sldId id="277" r:id="rId35"/>
    <p:sldId id="278" r:id="rId36"/>
    <p:sldId id="314" r:id="rId37"/>
    <p:sldId id="315" r:id="rId38"/>
    <p:sldId id="313" r:id="rId39"/>
    <p:sldId id="279" r:id="rId40"/>
    <p:sldId id="280" r:id="rId41"/>
    <p:sldId id="281" r:id="rId42"/>
    <p:sldId id="292" r:id="rId43"/>
    <p:sldId id="297" r:id="rId44"/>
    <p:sldId id="316" r:id="rId45"/>
    <p:sldId id="282" r:id="rId46"/>
    <p:sldId id="283" r:id="rId47"/>
    <p:sldId id="293" r:id="rId48"/>
    <p:sldId id="294" r:id="rId49"/>
    <p:sldId id="295" r:id="rId50"/>
    <p:sldId id="285" r:id="rId51"/>
    <p:sldId id="286" r:id="rId52"/>
    <p:sldId id="287" r:id="rId53"/>
    <p:sldId id="296" r:id="rId54"/>
    <p:sldId id="288" r:id="rId55"/>
    <p:sldId id="289" r:id="rId56"/>
  </p:sldIdLst>
  <p:sldSz cx="18288000" cy="10287000"/>
  <p:notesSz cx="18288000" cy="10287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56" y="-90"/>
      </p:cViewPr>
      <p:guideLst>
        <p:guide orient="horz" pos="2880"/>
        <p:guide pos="2160"/>
      </p:guideLst>
    </p:cSldViewPr>
  </p:slideViewPr>
  <p:notesTextViewPr>
    <p:cViewPr>
      <p:scale>
        <a:sx n="100" d="100"/>
        <a:sy n="100" d="100"/>
      </p:scale>
      <p:origin x="0" y="0"/>
    </p:cViewPr>
  </p:notesTextViewPr>
  <p:sorterViewPr>
    <p:cViewPr>
      <p:scale>
        <a:sx n="52" d="100"/>
        <a:sy n="52" d="100"/>
      </p:scale>
      <p:origin x="0" y="30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7CE7A555-BA5A-49BC-9D73-3928E1AFF7E4}" type="datetimeFigureOut">
              <a:rPr lang="tr-TR" smtClean="0"/>
              <a:pPr/>
              <a:t>7.10.2024</a:t>
            </a:fld>
            <a:endParaRPr lang="tr-TR"/>
          </a:p>
        </p:txBody>
      </p:sp>
      <p:sp>
        <p:nvSpPr>
          <p:cNvPr id="4" name="Slayt Görüntüsü Yer Tutucusu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0C3AD820-3EB2-4EAF-B00A-E2D54C1F142D}" type="slidenum">
              <a:rPr lang="tr-TR" smtClean="0"/>
              <a:pPr/>
              <a:t>‹#›</a:t>
            </a:fld>
            <a:endParaRPr lang="tr-TR"/>
          </a:p>
        </p:txBody>
      </p:sp>
    </p:spTree>
    <p:extLst>
      <p:ext uri="{BB962C8B-B14F-4D97-AF65-F5344CB8AC3E}">
        <p14:creationId xmlns:p14="http://schemas.microsoft.com/office/powerpoint/2010/main" val="234671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C3AD820-3EB2-4EAF-B00A-E2D54C1F142D}" type="slidenum">
              <a:rPr lang="tr-TR" smtClean="0"/>
              <a:pPr/>
              <a:t>1</a:t>
            </a:fld>
            <a:endParaRPr lang="tr-TR"/>
          </a:p>
        </p:txBody>
      </p:sp>
    </p:spTree>
    <p:extLst>
      <p:ext uri="{BB962C8B-B14F-4D97-AF65-F5344CB8AC3E}">
        <p14:creationId xmlns:p14="http://schemas.microsoft.com/office/powerpoint/2010/main" val="19484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17" name="bk object 17"/>
          <p:cNvSpPr/>
          <p:nvPr/>
        </p:nvSpPr>
        <p:spPr>
          <a:xfrm>
            <a:off x="1994237" y="2641334"/>
            <a:ext cx="6962916" cy="14280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000112" y="2670087"/>
            <a:ext cx="14287775" cy="1397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22135" y="5838616"/>
            <a:ext cx="15043728" cy="14827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3652FEC-F808-4B26-83A0-4531B9F0623B}" type="datetime1">
              <a:rPr lang="en-US" smtClean="0"/>
              <a:pPr/>
              <a:t>10/7/2024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50" b="0" i="0">
                <a:solidFill>
                  <a:srgbClr val="2B2B2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400" b="0" i="0">
                <a:solidFill>
                  <a:srgbClr val="2B2B2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D5190F8-2F99-4E3B-8A47-B58237B45404}" type="datetime1">
              <a:rPr lang="en-US" smtClean="0"/>
              <a:pPr/>
              <a:t>10/7/2024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93A3D8"/>
          </a:solidFill>
        </p:spPr>
        <p:txBody>
          <a:bodyPr wrap="square" lIns="0" tIns="0" rIns="0" bIns="0" rtlCol="0"/>
          <a:lstStyle/>
          <a:p>
            <a:endParaRPr/>
          </a:p>
        </p:txBody>
      </p:sp>
      <p:sp>
        <p:nvSpPr>
          <p:cNvPr id="17" name="bk object 17"/>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20" name="bk object 20"/>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21" name="bk object 21"/>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22" name="bk object 22"/>
          <p:cNvSpPr/>
          <p:nvPr/>
        </p:nvSpPr>
        <p:spPr>
          <a:xfrm>
            <a:off x="15533016" y="7187072"/>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23" name="bk object 23"/>
          <p:cNvSpPr/>
          <p:nvPr/>
        </p:nvSpPr>
        <p:spPr>
          <a:xfrm>
            <a:off x="16011807" y="7214593"/>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24" name="bk object 24"/>
          <p:cNvSpPr/>
          <p:nvPr/>
        </p:nvSpPr>
        <p:spPr>
          <a:xfrm>
            <a:off x="16225465" y="8655803"/>
            <a:ext cx="2063114" cy="1631314"/>
          </a:xfrm>
          <a:custGeom>
            <a:avLst/>
            <a:gdLst/>
            <a:ahLst/>
            <a:cxnLst/>
            <a:rect l="l" t="t" r="r" b="b"/>
            <a:pathLst>
              <a:path w="2063115" h="1631315">
                <a:moveTo>
                  <a:pt x="0" y="360104"/>
                </a:moveTo>
                <a:lnTo>
                  <a:pt x="301975" y="0"/>
                </a:lnTo>
                <a:lnTo>
                  <a:pt x="1537856" y="958554"/>
                </a:lnTo>
                <a:lnTo>
                  <a:pt x="2062533" y="1365997"/>
                </a:lnTo>
                <a:lnTo>
                  <a:pt x="2062533" y="1631194"/>
                </a:lnTo>
                <a:lnTo>
                  <a:pt x="1617743" y="1631194"/>
                </a:lnTo>
                <a:lnTo>
                  <a:pt x="0" y="360104"/>
                </a:lnTo>
                <a:close/>
              </a:path>
            </a:pathLst>
          </a:custGeom>
          <a:solidFill>
            <a:srgbClr val="324A99"/>
          </a:solidFill>
        </p:spPr>
        <p:txBody>
          <a:bodyPr wrap="square" lIns="0" tIns="0" rIns="0" bIns="0" rtlCol="0"/>
          <a:lstStyle/>
          <a:p>
            <a:endParaRPr/>
          </a:p>
        </p:txBody>
      </p:sp>
      <p:sp>
        <p:nvSpPr>
          <p:cNvPr id="25" name="bk object 25"/>
          <p:cNvSpPr/>
          <p:nvPr/>
        </p:nvSpPr>
        <p:spPr>
          <a:xfrm>
            <a:off x="15531858" y="7186317"/>
            <a:ext cx="230597" cy="163234"/>
          </a:xfrm>
          <a:prstGeom prst="rect">
            <a:avLst/>
          </a:prstGeom>
          <a:blipFill>
            <a:blip r:embed="rId5" cstate="print"/>
            <a:stretch>
              <a:fillRect/>
            </a:stretch>
          </a:blipFill>
        </p:spPr>
        <p:txBody>
          <a:bodyPr wrap="square" lIns="0" tIns="0" rIns="0" bIns="0" rtlCol="0"/>
          <a:lstStyle/>
          <a:p>
            <a:endParaRPr/>
          </a:p>
        </p:txBody>
      </p:sp>
      <p:sp>
        <p:nvSpPr>
          <p:cNvPr id="26" name="bk object 26"/>
          <p:cNvSpPr/>
          <p:nvPr/>
        </p:nvSpPr>
        <p:spPr>
          <a:xfrm>
            <a:off x="15741908" y="7261819"/>
            <a:ext cx="2546860" cy="3025651"/>
          </a:xfrm>
          <a:prstGeom prst="rect">
            <a:avLst/>
          </a:prstGeom>
          <a:blipFill>
            <a:blip r:embed="rId6" cstate="print"/>
            <a:stretch>
              <a:fillRect/>
            </a:stretch>
          </a:blipFill>
        </p:spPr>
        <p:txBody>
          <a:bodyPr wrap="square" lIns="0" tIns="0" rIns="0" bIns="0" rtlCol="0"/>
          <a:lstStyle/>
          <a:p>
            <a:endParaRPr/>
          </a:p>
        </p:txBody>
      </p:sp>
      <p:sp>
        <p:nvSpPr>
          <p:cNvPr id="27" name="bk object 27"/>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28" name="bk object 28"/>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50" b="0" i="0">
                <a:solidFill>
                  <a:srgbClr val="2B2B2E"/>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765009" y="3522005"/>
            <a:ext cx="6435090" cy="5426075"/>
          </a:xfrm>
          <a:prstGeom prst="rect">
            <a:avLst/>
          </a:prstGeom>
        </p:spPr>
        <p:txBody>
          <a:bodyPr wrap="square" lIns="0" tIns="0" rIns="0" bIns="0">
            <a:spAutoFit/>
          </a:bodyPr>
          <a:lstStyle>
            <a:lvl1pPr>
              <a:defRPr sz="3350" b="0" i="0">
                <a:solidFill>
                  <a:srgbClr val="2B2B2E"/>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88FB321-2A67-49B4-90A6-B6662917FA20}" type="datetime1">
              <a:rPr lang="en-US" smtClean="0"/>
              <a:pPr/>
              <a:t>10/7/2024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50" b="0" i="0">
                <a:solidFill>
                  <a:srgbClr val="2B2B2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FB63616-D179-4395-AC6D-4C1003C99F56}" type="datetime1">
              <a:rPr lang="en-US" smtClean="0"/>
              <a:pPr/>
              <a:t>10/7/2024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73C334D-9E87-41D5-8E5C-BAA714C9099F}" type="datetime1">
              <a:rPr lang="en-US" smtClean="0"/>
              <a:pPr/>
              <a:t>10/7/2024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65009" y="3007427"/>
            <a:ext cx="1217295" cy="540385"/>
          </a:xfrm>
          <a:prstGeom prst="rect">
            <a:avLst/>
          </a:prstGeom>
        </p:spPr>
        <p:txBody>
          <a:bodyPr wrap="square" lIns="0" tIns="0" rIns="0" bIns="0">
            <a:spAutoFit/>
          </a:bodyPr>
          <a:lstStyle>
            <a:lvl1pPr>
              <a:defRPr sz="3350" b="0" i="0">
                <a:solidFill>
                  <a:srgbClr val="2B2B2E"/>
                </a:solidFill>
                <a:latin typeface="Arial"/>
                <a:cs typeface="Arial"/>
              </a:defRPr>
            </a:lvl1pPr>
          </a:lstStyle>
          <a:p>
            <a:endParaRPr/>
          </a:p>
        </p:txBody>
      </p:sp>
      <p:sp>
        <p:nvSpPr>
          <p:cNvPr id="3" name="Holder 3"/>
          <p:cNvSpPr>
            <a:spLocks noGrp="1"/>
          </p:cNvSpPr>
          <p:nvPr>
            <p:ph type="body" idx="1"/>
          </p:nvPr>
        </p:nvSpPr>
        <p:spPr>
          <a:xfrm>
            <a:off x="910859" y="3297461"/>
            <a:ext cx="16466281" cy="5941695"/>
          </a:xfrm>
          <a:prstGeom prst="rect">
            <a:avLst/>
          </a:prstGeom>
        </p:spPr>
        <p:txBody>
          <a:bodyPr wrap="square" lIns="0" tIns="0" rIns="0" bIns="0">
            <a:spAutoFit/>
          </a:bodyPr>
          <a:lstStyle>
            <a:lvl1pPr>
              <a:defRPr sz="3400" b="0" i="0">
                <a:solidFill>
                  <a:srgbClr val="2B2B2E"/>
                </a:solidFill>
                <a:latin typeface="Arial"/>
                <a:cs typeface="Aria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9B79EDA8-DFC4-4F37-9384-2A379E41AC8F}" type="datetime1">
              <a:rPr lang="en-US" smtClean="0"/>
              <a:pPr/>
              <a:t>10/7/2024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42.png"/><Relationship Id="rId2"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0.png"/><Relationship Id="rId7"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5.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5.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5.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5.xml"/><Relationship Id="rId6" Type="http://schemas.openxmlformats.org/officeDocument/2006/relationships/image" Target="../media/image95.png"/><Relationship Id="rId5" Type="http://schemas.openxmlformats.org/officeDocument/2006/relationships/image" Target="../media/image91.png"/><Relationship Id="rId4" Type="http://schemas.openxmlformats.org/officeDocument/2006/relationships/image" Target="../media/image90.png"/></Relationships>
</file>

<file path=ppt/slides/_rels/slide4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43.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4.png"/><Relationship Id="rId2" Type="http://schemas.openxmlformats.org/officeDocument/2006/relationships/image" Target="../media/image101.png"/><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43.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5.xml"/><Relationship Id="rId6" Type="http://schemas.openxmlformats.org/officeDocument/2006/relationships/image" Target="../media/image107.png"/><Relationship Id="rId5" Type="http://schemas.openxmlformats.org/officeDocument/2006/relationships/image" Target="../media/image100.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5.xml"/><Relationship Id="rId6" Type="http://schemas.openxmlformats.org/officeDocument/2006/relationships/image" Target="../media/image107.png"/><Relationship Id="rId5" Type="http://schemas.openxmlformats.org/officeDocument/2006/relationships/image" Target="../media/image100.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08.png"/><Relationship Id="rId2" Type="http://schemas.openxmlformats.org/officeDocument/2006/relationships/image" Target="../media/image105.png"/><Relationship Id="rId1" Type="http://schemas.openxmlformats.org/officeDocument/2006/relationships/slideLayout" Target="../slideLayouts/slideLayout5.xml"/><Relationship Id="rId6" Type="http://schemas.openxmlformats.org/officeDocument/2006/relationships/image" Target="../media/image107.png"/><Relationship Id="rId5" Type="http://schemas.openxmlformats.org/officeDocument/2006/relationships/image" Target="../media/image100.pn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5.xml"/><Relationship Id="rId5" Type="http://schemas.openxmlformats.org/officeDocument/2006/relationships/hyperlink" Target="http://www.ailevecalisma.gov.tr/tr-tr/sss/engelli-ve-yasli-" TargetMode="External"/><Relationship Id="rId4" Type="http://schemas.openxmlformats.org/officeDocument/2006/relationships/image" Target="../media/image11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749" y="693553"/>
            <a:ext cx="13715999" cy="889634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906974" y="905254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1" y="127468"/>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4" name="object 4"/>
          <p:cNvSpPr/>
          <p:nvPr/>
        </p:nvSpPr>
        <p:spPr>
          <a:xfrm>
            <a:off x="0" y="7860375"/>
            <a:ext cx="1701800" cy="1832610"/>
          </a:xfrm>
          <a:custGeom>
            <a:avLst/>
            <a:gdLst/>
            <a:ahLst/>
            <a:cxnLst/>
            <a:rect l="l" t="t" r="r" b="b"/>
            <a:pathLst>
              <a:path w="1701800" h="1832609">
                <a:moveTo>
                  <a:pt x="0" y="1832400"/>
                </a:moveTo>
                <a:lnTo>
                  <a:pt x="0" y="1250737"/>
                </a:lnTo>
                <a:lnTo>
                  <a:pt x="63934" y="1196965"/>
                </a:lnTo>
                <a:lnTo>
                  <a:pt x="104340" y="1163067"/>
                </a:lnTo>
                <a:lnTo>
                  <a:pt x="144717" y="1129257"/>
                </a:lnTo>
                <a:lnTo>
                  <a:pt x="185275" y="1095359"/>
                </a:lnTo>
                <a:lnTo>
                  <a:pt x="225385" y="1061898"/>
                </a:lnTo>
                <a:lnTo>
                  <a:pt x="265675" y="1028348"/>
                </a:lnTo>
                <a:lnTo>
                  <a:pt x="305936" y="994886"/>
                </a:lnTo>
                <a:lnTo>
                  <a:pt x="346168" y="961510"/>
                </a:lnTo>
                <a:lnTo>
                  <a:pt x="386371" y="928220"/>
                </a:lnTo>
                <a:lnTo>
                  <a:pt x="426544" y="895017"/>
                </a:lnTo>
                <a:lnTo>
                  <a:pt x="466688" y="861901"/>
                </a:lnTo>
                <a:lnTo>
                  <a:pt x="506803" y="828870"/>
                </a:lnTo>
                <a:lnTo>
                  <a:pt x="546888" y="795926"/>
                </a:lnTo>
                <a:lnTo>
                  <a:pt x="586943" y="763067"/>
                </a:lnTo>
                <a:lnTo>
                  <a:pt x="626969" y="730295"/>
                </a:lnTo>
                <a:lnTo>
                  <a:pt x="666965" y="697608"/>
                </a:lnTo>
                <a:lnTo>
                  <a:pt x="706932" y="665007"/>
                </a:lnTo>
                <a:lnTo>
                  <a:pt x="746868" y="632492"/>
                </a:lnTo>
                <a:lnTo>
                  <a:pt x="786775" y="600062"/>
                </a:lnTo>
                <a:lnTo>
                  <a:pt x="826651" y="567718"/>
                </a:lnTo>
                <a:lnTo>
                  <a:pt x="866498" y="535459"/>
                </a:lnTo>
                <a:lnTo>
                  <a:pt x="906314" y="503285"/>
                </a:lnTo>
                <a:lnTo>
                  <a:pt x="946100" y="471196"/>
                </a:lnTo>
                <a:lnTo>
                  <a:pt x="985856" y="439192"/>
                </a:lnTo>
                <a:lnTo>
                  <a:pt x="1025581" y="407273"/>
                </a:lnTo>
                <a:lnTo>
                  <a:pt x="1065277" y="375438"/>
                </a:lnTo>
                <a:lnTo>
                  <a:pt x="1104941" y="343689"/>
                </a:lnTo>
                <a:lnTo>
                  <a:pt x="1144575" y="312023"/>
                </a:lnTo>
                <a:lnTo>
                  <a:pt x="1185166" y="279657"/>
                </a:lnTo>
                <a:lnTo>
                  <a:pt x="1224196" y="248593"/>
                </a:lnTo>
                <a:lnTo>
                  <a:pt x="1263294" y="217534"/>
                </a:lnTo>
                <a:lnTo>
                  <a:pt x="1302805" y="186206"/>
                </a:lnTo>
                <a:lnTo>
                  <a:pt x="1342285" y="154962"/>
                </a:lnTo>
                <a:lnTo>
                  <a:pt x="1381735" y="123802"/>
                </a:lnTo>
                <a:lnTo>
                  <a:pt x="1421153" y="92726"/>
                </a:lnTo>
                <a:lnTo>
                  <a:pt x="1460541" y="61734"/>
                </a:lnTo>
                <a:lnTo>
                  <a:pt x="1499897" y="30825"/>
                </a:lnTo>
                <a:lnTo>
                  <a:pt x="1539222" y="0"/>
                </a:lnTo>
                <a:lnTo>
                  <a:pt x="1549787" y="172"/>
                </a:lnTo>
                <a:lnTo>
                  <a:pt x="1594198" y="8739"/>
                </a:lnTo>
                <a:lnTo>
                  <a:pt x="1631178" y="26490"/>
                </a:lnTo>
                <a:lnTo>
                  <a:pt x="1659210" y="50648"/>
                </a:lnTo>
                <a:lnTo>
                  <a:pt x="1661523" y="52025"/>
                </a:lnTo>
                <a:lnTo>
                  <a:pt x="1662845" y="54049"/>
                </a:lnTo>
                <a:lnTo>
                  <a:pt x="1686764" y="91595"/>
                </a:lnTo>
                <a:lnTo>
                  <a:pt x="1698092" y="126897"/>
                </a:lnTo>
                <a:lnTo>
                  <a:pt x="1701291" y="154736"/>
                </a:lnTo>
                <a:lnTo>
                  <a:pt x="1700821" y="169891"/>
                </a:lnTo>
                <a:lnTo>
                  <a:pt x="1666085" y="205794"/>
                </a:lnTo>
                <a:lnTo>
                  <a:pt x="1631233" y="241703"/>
                </a:lnTo>
                <a:lnTo>
                  <a:pt x="1596265" y="277623"/>
                </a:lnTo>
                <a:lnTo>
                  <a:pt x="1561181" y="313554"/>
                </a:lnTo>
                <a:lnTo>
                  <a:pt x="1525981" y="349498"/>
                </a:lnTo>
                <a:lnTo>
                  <a:pt x="1490666" y="385460"/>
                </a:lnTo>
                <a:lnTo>
                  <a:pt x="1455235" y="421440"/>
                </a:lnTo>
                <a:lnTo>
                  <a:pt x="1419690" y="457441"/>
                </a:lnTo>
                <a:lnTo>
                  <a:pt x="1383622" y="493877"/>
                </a:lnTo>
                <a:lnTo>
                  <a:pt x="1348255" y="529517"/>
                </a:lnTo>
                <a:lnTo>
                  <a:pt x="1312366" y="565597"/>
                </a:lnTo>
                <a:lnTo>
                  <a:pt x="1276363" y="601707"/>
                </a:lnTo>
                <a:lnTo>
                  <a:pt x="1240246" y="637850"/>
                </a:lnTo>
                <a:lnTo>
                  <a:pt x="1204016" y="674029"/>
                </a:lnTo>
                <a:lnTo>
                  <a:pt x="1167672" y="710246"/>
                </a:lnTo>
                <a:lnTo>
                  <a:pt x="1131214" y="746502"/>
                </a:lnTo>
                <a:lnTo>
                  <a:pt x="1094644" y="782802"/>
                </a:lnTo>
                <a:lnTo>
                  <a:pt x="1057961" y="819147"/>
                </a:lnTo>
                <a:lnTo>
                  <a:pt x="1021165" y="855539"/>
                </a:lnTo>
                <a:lnTo>
                  <a:pt x="303075" y="1548893"/>
                </a:lnTo>
                <a:lnTo>
                  <a:pt x="264314" y="1585451"/>
                </a:lnTo>
                <a:lnTo>
                  <a:pt x="225575" y="1621900"/>
                </a:lnTo>
                <a:lnTo>
                  <a:pt x="186858" y="1658241"/>
                </a:lnTo>
                <a:lnTo>
                  <a:pt x="148162" y="1694474"/>
                </a:lnTo>
                <a:lnTo>
                  <a:pt x="109488" y="1730600"/>
                </a:lnTo>
                <a:lnTo>
                  <a:pt x="70837" y="1766618"/>
                </a:lnTo>
                <a:lnTo>
                  <a:pt x="32209" y="1802529"/>
                </a:lnTo>
                <a:lnTo>
                  <a:pt x="0" y="1832400"/>
                </a:lnTo>
                <a:close/>
              </a:path>
              <a:path w="1701800" h="1832609">
                <a:moveTo>
                  <a:pt x="303075" y="1548893"/>
                </a:moveTo>
                <a:lnTo>
                  <a:pt x="1021165" y="855539"/>
                </a:lnTo>
                <a:lnTo>
                  <a:pt x="986246" y="890046"/>
                </a:lnTo>
                <a:lnTo>
                  <a:pt x="951216" y="924580"/>
                </a:lnTo>
                <a:lnTo>
                  <a:pt x="916078" y="959140"/>
                </a:lnTo>
                <a:lnTo>
                  <a:pt x="880832" y="993723"/>
                </a:lnTo>
                <a:lnTo>
                  <a:pt x="845479" y="1028329"/>
                </a:lnTo>
                <a:lnTo>
                  <a:pt x="810021" y="1062955"/>
                </a:lnTo>
                <a:lnTo>
                  <a:pt x="774457" y="1097600"/>
                </a:lnTo>
                <a:lnTo>
                  <a:pt x="738790" y="1132262"/>
                </a:lnTo>
                <a:lnTo>
                  <a:pt x="703021" y="1166939"/>
                </a:lnTo>
                <a:lnTo>
                  <a:pt x="667149" y="1201630"/>
                </a:lnTo>
                <a:lnTo>
                  <a:pt x="631178" y="1236332"/>
                </a:lnTo>
                <a:lnTo>
                  <a:pt x="595106" y="1271044"/>
                </a:lnTo>
                <a:lnTo>
                  <a:pt x="558936" y="1305764"/>
                </a:lnTo>
                <a:lnTo>
                  <a:pt x="522669" y="1340491"/>
                </a:lnTo>
                <a:lnTo>
                  <a:pt x="486305" y="1375223"/>
                </a:lnTo>
                <a:lnTo>
                  <a:pt x="449846" y="1409958"/>
                </a:lnTo>
                <a:lnTo>
                  <a:pt x="413092" y="1444884"/>
                </a:lnTo>
                <a:lnTo>
                  <a:pt x="376645" y="1479430"/>
                </a:lnTo>
                <a:lnTo>
                  <a:pt x="339906" y="1514163"/>
                </a:lnTo>
                <a:lnTo>
                  <a:pt x="303075" y="1548893"/>
                </a:lnTo>
                <a:close/>
              </a:path>
            </a:pathLst>
          </a:custGeom>
          <a:solidFill>
            <a:srgbClr val="F5B0B3"/>
          </a:solidFill>
        </p:spPr>
        <p:txBody>
          <a:bodyPr wrap="square" lIns="0" tIns="0" rIns="0" bIns="0" rtlCol="0"/>
          <a:lstStyle/>
          <a:p>
            <a:endParaRPr/>
          </a:p>
        </p:txBody>
      </p:sp>
      <p:sp>
        <p:nvSpPr>
          <p:cNvPr id="5" name="object 5"/>
          <p:cNvSpPr/>
          <p:nvPr/>
        </p:nvSpPr>
        <p:spPr>
          <a:xfrm>
            <a:off x="926215" y="9161604"/>
            <a:ext cx="2306955" cy="1125855"/>
          </a:xfrm>
          <a:custGeom>
            <a:avLst/>
            <a:gdLst/>
            <a:ahLst/>
            <a:cxnLst/>
            <a:rect l="l" t="t" r="r" b="b"/>
            <a:pathLst>
              <a:path w="2306955" h="1125854">
                <a:moveTo>
                  <a:pt x="0" y="1125395"/>
                </a:moveTo>
                <a:lnTo>
                  <a:pt x="976403" y="605089"/>
                </a:lnTo>
                <a:lnTo>
                  <a:pt x="1465205" y="344012"/>
                </a:lnTo>
                <a:lnTo>
                  <a:pt x="1577868" y="283553"/>
                </a:lnTo>
                <a:lnTo>
                  <a:pt x="2109952" y="0"/>
                </a:lnTo>
                <a:lnTo>
                  <a:pt x="2306777" y="394754"/>
                </a:lnTo>
                <a:lnTo>
                  <a:pt x="916718" y="1125395"/>
                </a:lnTo>
                <a:lnTo>
                  <a:pt x="0" y="1125395"/>
                </a:lnTo>
                <a:close/>
              </a:path>
            </a:pathLst>
          </a:custGeom>
          <a:solidFill>
            <a:srgbClr val="93A3D8"/>
          </a:solidFill>
        </p:spPr>
        <p:txBody>
          <a:bodyPr wrap="square" lIns="0" tIns="0" rIns="0" bIns="0" rtlCol="0"/>
          <a:lstStyle/>
          <a:p>
            <a:endParaRPr/>
          </a:p>
        </p:txBody>
      </p:sp>
      <p:sp>
        <p:nvSpPr>
          <p:cNvPr id="6" name="object 6"/>
          <p:cNvSpPr/>
          <p:nvPr/>
        </p:nvSpPr>
        <p:spPr>
          <a:xfrm>
            <a:off x="0" y="7876198"/>
            <a:ext cx="3246033" cy="241080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428009" y="207848"/>
            <a:ext cx="1580731" cy="2250038"/>
          </a:xfrm>
          <a:prstGeom prst="rect">
            <a:avLst/>
          </a:prstGeom>
          <a:blipFill>
            <a:blip r:embed="rId5"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5564750" y="3479240"/>
            <a:ext cx="7158990" cy="3577590"/>
          </a:xfrm>
          <a:prstGeom prst="rect">
            <a:avLst/>
          </a:prstGeom>
        </p:spPr>
        <p:txBody>
          <a:bodyPr vert="horz" wrap="square" lIns="0" tIns="26669" rIns="0" bIns="0" rtlCol="0">
            <a:spAutoFit/>
          </a:bodyPr>
          <a:lstStyle/>
          <a:p>
            <a:pPr marL="12700" marR="5080" algn="ctr">
              <a:lnSpc>
                <a:spcPts val="11360"/>
              </a:lnSpc>
              <a:spcBef>
                <a:spcPts val="209"/>
              </a:spcBef>
            </a:pPr>
            <a:r>
              <a:rPr sz="9200" spc="-114" dirty="0">
                <a:latin typeface="Calibri"/>
                <a:cs typeface="Calibri"/>
              </a:rPr>
              <a:t>ÖZEL </a:t>
            </a:r>
            <a:r>
              <a:rPr sz="9200" spc="-585" dirty="0">
                <a:latin typeface="Calibri"/>
                <a:cs typeface="Calibri"/>
              </a:rPr>
              <a:t>ÖĞRENME  </a:t>
            </a:r>
            <a:r>
              <a:rPr sz="9200" spc="-1045" dirty="0">
                <a:latin typeface="Calibri"/>
                <a:cs typeface="Calibri"/>
              </a:rPr>
              <a:t>GÜÇLÜĞÜ</a:t>
            </a:r>
            <a:endParaRPr sz="9200">
              <a:latin typeface="Calibri"/>
              <a:cs typeface="Calibri"/>
            </a:endParaRPr>
          </a:p>
          <a:p>
            <a:pPr algn="ctr">
              <a:lnSpc>
                <a:spcPct val="100000"/>
              </a:lnSpc>
              <a:spcBef>
                <a:spcPts val="1295"/>
              </a:spcBef>
              <a:tabLst>
                <a:tab pos="1290320" algn="l"/>
              </a:tabLst>
            </a:pPr>
            <a:r>
              <a:rPr sz="3200" b="1" spc="35" dirty="0">
                <a:latin typeface="Tahoma"/>
                <a:cs typeface="Tahoma"/>
              </a:rPr>
              <a:t>Aİ</a:t>
            </a:r>
            <a:r>
              <a:rPr sz="3200" b="1" spc="-509" dirty="0">
                <a:latin typeface="Tahoma"/>
                <a:cs typeface="Tahoma"/>
              </a:rPr>
              <a:t> </a:t>
            </a:r>
            <a:r>
              <a:rPr sz="3200" b="1" spc="-15" dirty="0">
                <a:latin typeface="Tahoma"/>
                <a:cs typeface="Tahoma"/>
              </a:rPr>
              <a:t>L</a:t>
            </a:r>
            <a:r>
              <a:rPr sz="3200" b="1" spc="-509" dirty="0">
                <a:latin typeface="Tahoma"/>
                <a:cs typeface="Tahoma"/>
              </a:rPr>
              <a:t> </a:t>
            </a:r>
            <a:r>
              <a:rPr sz="3200" b="1" spc="-55" dirty="0">
                <a:latin typeface="Tahoma"/>
                <a:cs typeface="Tahoma"/>
              </a:rPr>
              <a:t>E	E</a:t>
            </a:r>
            <a:r>
              <a:rPr sz="3200" b="1" spc="-509" dirty="0">
                <a:latin typeface="Tahoma"/>
                <a:cs typeface="Tahoma"/>
              </a:rPr>
              <a:t> </a:t>
            </a:r>
            <a:r>
              <a:rPr sz="3200" b="1" spc="-5" dirty="0">
                <a:latin typeface="Tahoma"/>
                <a:cs typeface="Tahoma"/>
              </a:rPr>
              <a:t>Ğ</a:t>
            </a:r>
            <a:r>
              <a:rPr sz="3200" b="1" spc="-515" dirty="0">
                <a:latin typeface="Tahoma"/>
                <a:cs typeface="Tahoma"/>
              </a:rPr>
              <a:t> </a:t>
            </a:r>
            <a:r>
              <a:rPr sz="3200" b="1" spc="-595" dirty="0">
                <a:latin typeface="Tahoma"/>
                <a:cs typeface="Tahoma"/>
              </a:rPr>
              <a:t>İ</a:t>
            </a:r>
            <a:r>
              <a:rPr sz="3200" b="1" spc="-509" dirty="0">
                <a:latin typeface="Tahoma"/>
                <a:cs typeface="Tahoma"/>
              </a:rPr>
              <a:t> </a:t>
            </a:r>
            <a:r>
              <a:rPr sz="3200" b="1" spc="50" dirty="0">
                <a:latin typeface="Tahoma"/>
                <a:cs typeface="Tahoma"/>
              </a:rPr>
              <a:t>T</a:t>
            </a:r>
            <a:r>
              <a:rPr sz="3200" b="1" spc="-509" dirty="0">
                <a:latin typeface="Tahoma"/>
                <a:cs typeface="Tahoma"/>
              </a:rPr>
              <a:t> </a:t>
            </a:r>
            <a:r>
              <a:rPr sz="3200" b="1" spc="-595" dirty="0">
                <a:latin typeface="Tahoma"/>
                <a:cs typeface="Tahoma"/>
              </a:rPr>
              <a:t>İ</a:t>
            </a:r>
            <a:r>
              <a:rPr sz="3200" b="1" spc="-515" dirty="0">
                <a:latin typeface="Tahoma"/>
                <a:cs typeface="Tahoma"/>
              </a:rPr>
              <a:t> </a:t>
            </a:r>
            <a:r>
              <a:rPr sz="3200" b="1" spc="-135" dirty="0">
                <a:latin typeface="Tahoma"/>
                <a:cs typeface="Tahoma"/>
              </a:rPr>
              <a:t>M</a:t>
            </a:r>
            <a:r>
              <a:rPr sz="3200" b="1" spc="-509" dirty="0">
                <a:latin typeface="Tahoma"/>
                <a:cs typeface="Tahoma"/>
              </a:rPr>
              <a:t> </a:t>
            </a:r>
            <a:r>
              <a:rPr sz="3200" b="1" spc="-595" dirty="0">
                <a:latin typeface="Tahoma"/>
                <a:cs typeface="Tahoma"/>
              </a:rPr>
              <a:t>İ</a:t>
            </a:r>
            <a:endParaRPr sz="3200">
              <a:latin typeface="Tahoma"/>
              <a:cs typeface="Tahoma"/>
            </a:endParaRPr>
          </a:p>
        </p:txBody>
      </p:sp>
      <p:sp>
        <p:nvSpPr>
          <p:cNvPr id="9" name="object 9"/>
          <p:cNvSpPr/>
          <p:nvPr/>
        </p:nvSpPr>
        <p:spPr>
          <a:xfrm>
            <a:off x="7215211" y="7162735"/>
            <a:ext cx="4348321" cy="11722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5531858" y="7856584"/>
            <a:ext cx="2756141" cy="243041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5528960" y="1"/>
            <a:ext cx="2759038" cy="2155611"/>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5897714" y="3784955"/>
            <a:ext cx="2390284" cy="3111127"/>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0" y="3784955"/>
            <a:ext cx="2114130" cy="2864468"/>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0" y="0"/>
            <a:ext cx="2890898" cy="2252876"/>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8277106" y="7528681"/>
            <a:ext cx="1733549" cy="1876424"/>
          </a:xfrm>
          <a:prstGeom prst="rect">
            <a:avLst/>
          </a:prstGeom>
          <a:blipFill>
            <a:blip r:embed="rId12" cstate="print"/>
            <a:stretch>
              <a:fillRect/>
            </a:stretch>
          </a:blipFill>
        </p:spPr>
        <p:txBody>
          <a:bodyPr wrap="square" lIns="0" tIns="0" rIns="0" bIns="0" rtlCol="0"/>
          <a:lstStyle/>
          <a:p>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3" name="object 3"/>
          <p:cNvSpPr/>
          <p:nvPr/>
        </p:nvSpPr>
        <p:spPr>
          <a:xfrm>
            <a:off x="0" y="1033487"/>
            <a:ext cx="13144122" cy="8187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599180" y="8214994"/>
            <a:ext cx="3688820" cy="207200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189680" y="2356107"/>
            <a:ext cx="4505960" cy="3644900"/>
          </a:xfrm>
          <a:prstGeom prst="rect">
            <a:avLst/>
          </a:prstGeom>
        </p:spPr>
        <p:txBody>
          <a:bodyPr vert="horz" wrap="square" lIns="0" tIns="12065" rIns="0" bIns="0" rtlCol="0">
            <a:spAutoFit/>
          </a:bodyPr>
          <a:lstStyle/>
          <a:p>
            <a:pPr marL="12700" marR="5080" indent="180340">
              <a:lnSpc>
                <a:spcPct val="116399"/>
              </a:lnSpc>
              <a:spcBef>
                <a:spcPts val="95"/>
              </a:spcBef>
            </a:pPr>
            <a:r>
              <a:rPr sz="5100" spc="10" dirty="0">
                <a:solidFill>
                  <a:srgbClr val="2B2B2E"/>
                </a:solidFill>
                <a:latin typeface="Arial"/>
                <a:cs typeface="Arial"/>
              </a:rPr>
              <a:t>Üç akademik  </a:t>
            </a:r>
            <a:r>
              <a:rPr sz="5100" spc="5" dirty="0">
                <a:solidFill>
                  <a:srgbClr val="2B2B2E"/>
                </a:solidFill>
                <a:latin typeface="Arial"/>
                <a:cs typeface="Arial"/>
              </a:rPr>
              <a:t>alanda  kendisini  göstermektedir:</a:t>
            </a:r>
            <a:endParaRPr sz="5100">
              <a:latin typeface="Arial"/>
              <a:cs typeface="Arial"/>
            </a:endParaRPr>
          </a:p>
        </p:txBody>
      </p:sp>
      <p:sp>
        <p:nvSpPr>
          <p:cNvPr id="6" name="object 6"/>
          <p:cNvSpPr txBox="1"/>
          <p:nvPr/>
        </p:nvSpPr>
        <p:spPr>
          <a:xfrm>
            <a:off x="7189680" y="6880482"/>
            <a:ext cx="3277235" cy="2740025"/>
          </a:xfrm>
          <a:prstGeom prst="rect">
            <a:avLst/>
          </a:prstGeom>
        </p:spPr>
        <p:txBody>
          <a:bodyPr vert="horz" wrap="square" lIns="0" tIns="139700" rIns="0" bIns="0" rtlCol="0">
            <a:spAutoFit/>
          </a:bodyPr>
          <a:lstStyle/>
          <a:p>
            <a:pPr marL="12700">
              <a:lnSpc>
                <a:spcPct val="100000"/>
              </a:lnSpc>
              <a:spcBef>
                <a:spcPts val="1100"/>
              </a:spcBef>
            </a:pPr>
            <a:r>
              <a:rPr sz="5100" spc="10" dirty="0">
                <a:solidFill>
                  <a:srgbClr val="2B2B2E"/>
                </a:solidFill>
                <a:latin typeface="Arial"/>
                <a:cs typeface="Arial"/>
              </a:rPr>
              <a:t>*okuma</a:t>
            </a:r>
            <a:endParaRPr sz="5100">
              <a:latin typeface="Arial"/>
              <a:cs typeface="Arial"/>
            </a:endParaRPr>
          </a:p>
          <a:p>
            <a:pPr marL="12700">
              <a:lnSpc>
                <a:spcPct val="100000"/>
              </a:lnSpc>
              <a:spcBef>
                <a:spcPts val="1005"/>
              </a:spcBef>
            </a:pPr>
            <a:r>
              <a:rPr sz="5100" spc="10" dirty="0">
                <a:solidFill>
                  <a:srgbClr val="2B2B2E"/>
                </a:solidFill>
                <a:latin typeface="Arial"/>
                <a:cs typeface="Arial"/>
              </a:rPr>
              <a:t>*yazma</a:t>
            </a:r>
            <a:endParaRPr sz="5100">
              <a:latin typeface="Arial"/>
              <a:cs typeface="Arial"/>
            </a:endParaRPr>
          </a:p>
          <a:p>
            <a:pPr marL="12700">
              <a:lnSpc>
                <a:spcPct val="100000"/>
              </a:lnSpc>
              <a:spcBef>
                <a:spcPts val="1005"/>
              </a:spcBef>
            </a:pPr>
            <a:r>
              <a:rPr sz="5100" spc="5" dirty="0">
                <a:solidFill>
                  <a:srgbClr val="2B2B2E"/>
                </a:solidFill>
                <a:latin typeface="Arial"/>
                <a:cs typeface="Arial"/>
              </a:rPr>
              <a:t>*matematik</a:t>
            </a:r>
            <a:endParaRPr sz="5100">
              <a:latin typeface="Arial"/>
              <a:cs typeface="Arial"/>
            </a:endParaRPr>
          </a:p>
        </p:txBody>
      </p:sp>
      <p:sp>
        <p:nvSpPr>
          <p:cNvPr id="7" name="object 7"/>
          <p:cNvSpPr/>
          <p:nvPr/>
        </p:nvSpPr>
        <p:spPr>
          <a:xfrm>
            <a:off x="14519102" y="0"/>
            <a:ext cx="3768896" cy="3777138"/>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11811001" y="2356107"/>
            <a:ext cx="6318528" cy="3575018"/>
          </a:xfrm>
          <a:prstGeom prst="rect">
            <a:avLst/>
          </a:prstGeom>
        </p:spPr>
        <p:txBody>
          <a:bodyPr vert="horz" wrap="square" lIns="0" tIns="12065" rIns="0" bIns="0" rtlCol="0">
            <a:spAutoFit/>
          </a:bodyPr>
          <a:lstStyle/>
          <a:p>
            <a:pPr marL="12700" marR="5080" indent="180340">
              <a:lnSpc>
                <a:spcPct val="116399"/>
              </a:lnSpc>
              <a:spcBef>
                <a:spcPts val="95"/>
              </a:spcBef>
            </a:pPr>
            <a:r>
              <a:rPr sz="5100" spc="10" dirty="0">
                <a:solidFill>
                  <a:srgbClr val="2B2B2E"/>
                </a:solidFill>
                <a:latin typeface="Arial"/>
                <a:cs typeface="Arial"/>
              </a:rPr>
              <a:t>Yaşanan  </a:t>
            </a:r>
            <a:r>
              <a:rPr sz="5100" spc="5" dirty="0">
                <a:solidFill>
                  <a:srgbClr val="2B2B2E"/>
                </a:solidFill>
                <a:latin typeface="Arial"/>
                <a:cs typeface="Arial"/>
              </a:rPr>
              <a:t>güçlüğünün  seviyesine göre </a:t>
            </a:r>
            <a:r>
              <a:rPr sz="5100" spc="10">
                <a:solidFill>
                  <a:srgbClr val="2B2B2E"/>
                </a:solidFill>
                <a:latin typeface="Arial"/>
                <a:cs typeface="Arial"/>
              </a:rPr>
              <a:t>de  </a:t>
            </a:r>
            <a:r>
              <a:rPr sz="5100" spc="5" smtClean="0">
                <a:solidFill>
                  <a:srgbClr val="2B2B2E"/>
                </a:solidFill>
                <a:latin typeface="Arial"/>
                <a:cs typeface="Arial"/>
              </a:rPr>
              <a:t>sınıflandırılmaktadır:</a:t>
            </a:r>
            <a:endParaRPr sz="5100">
              <a:latin typeface="Arial"/>
              <a:cs typeface="Arial"/>
            </a:endParaRPr>
          </a:p>
        </p:txBody>
      </p:sp>
      <p:sp>
        <p:nvSpPr>
          <p:cNvPr id="9" name="object 9"/>
          <p:cNvSpPr txBox="1"/>
          <p:nvPr/>
        </p:nvSpPr>
        <p:spPr>
          <a:xfrm>
            <a:off x="12192000" y="6896100"/>
            <a:ext cx="1507490" cy="2740025"/>
          </a:xfrm>
          <a:prstGeom prst="rect">
            <a:avLst/>
          </a:prstGeom>
        </p:spPr>
        <p:txBody>
          <a:bodyPr vert="horz" wrap="square" lIns="0" tIns="139700" rIns="0" bIns="0" rtlCol="0">
            <a:spAutoFit/>
          </a:bodyPr>
          <a:lstStyle/>
          <a:p>
            <a:pPr marL="12700">
              <a:lnSpc>
                <a:spcPct val="100000"/>
              </a:lnSpc>
              <a:spcBef>
                <a:spcPts val="1100"/>
              </a:spcBef>
            </a:pPr>
            <a:r>
              <a:rPr sz="5100" spc="5" dirty="0">
                <a:solidFill>
                  <a:srgbClr val="2B2B2E"/>
                </a:solidFill>
                <a:latin typeface="Arial"/>
                <a:cs typeface="Arial"/>
              </a:rPr>
              <a:t>*hafif</a:t>
            </a:r>
            <a:endParaRPr sz="5100">
              <a:latin typeface="Arial"/>
              <a:cs typeface="Arial"/>
            </a:endParaRPr>
          </a:p>
          <a:p>
            <a:pPr marL="12700">
              <a:lnSpc>
                <a:spcPct val="100000"/>
              </a:lnSpc>
              <a:spcBef>
                <a:spcPts val="1005"/>
              </a:spcBef>
            </a:pPr>
            <a:r>
              <a:rPr sz="5100" spc="5" dirty="0">
                <a:solidFill>
                  <a:srgbClr val="2B2B2E"/>
                </a:solidFill>
                <a:latin typeface="Arial"/>
                <a:cs typeface="Arial"/>
              </a:rPr>
              <a:t>*orta</a:t>
            </a:r>
            <a:endParaRPr sz="5100">
              <a:latin typeface="Arial"/>
              <a:cs typeface="Arial"/>
            </a:endParaRPr>
          </a:p>
          <a:p>
            <a:pPr marL="12700">
              <a:lnSpc>
                <a:spcPct val="100000"/>
              </a:lnSpc>
              <a:spcBef>
                <a:spcPts val="1005"/>
              </a:spcBef>
            </a:pPr>
            <a:r>
              <a:rPr sz="5100" spc="5" dirty="0">
                <a:solidFill>
                  <a:srgbClr val="2B2B2E"/>
                </a:solidFill>
                <a:latin typeface="Arial"/>
                <a:cs typeface="Arial"/>
              </a:rPr>
              <a:t>*ağır</a:t>
            </a:r>
            <a:endParaRPr sz="5100">
              <a:latin typeface="Arial"/>
              <a:cs typeface="Arial"/>
            </a:endParaRPr>
          </a:p>
        </p:txBody>
      </p:sp>
      <p:sp>
        <p:nvSpPr>
          <p:cNvPr id="10" name="object 10"/>
          <p:cNvSpPr txBox="1"/>
          <p:nvPr/>
        </p:nvSpPr>
        <p:spPr>
          <a:xfrm>
            <a:off x="5770537" y="759563"/>
            <a:ext cx="6746875" cy="805815"/>
          </a:xfrm>
          <a:prstGeom prst="rect">
            <a:avLst/>
          </a:prstGeom>
        </p:spPr>
        <p:txBody>
          <a:bodyPr vert="horz" wrap="square" lIns="0" tIns="15240" rIns="0" bIns="0" rtlCol="0">
            <a:spAutoFit/>
          </a:bodyPr>
          <a:lstStyle/>
          <a:p>
            <a:pPr marL="12700">
              <a:lnSpc>
                <a:spcPct val="100000"/>
              </a:lnSpc>
              <a:spcBef>
                <a:spcPts val="120"/>
              </a:spcBef>
            </a:pPr>
            <a:r>
              <a:rPr sz="5100" spc="5" dirty="0">
                <a:solidFill>
                  <a:srgbClr val="2B2B2E"/>
                </a:solidFill>
                <a:latin typeface="Arial"/>
                <a:cs typeface="Arial"/>
              </a:rPr>
              <a:t>Özel öğrenme</a:t>
            </a:r>
            <a:r>
              <a:rPr sz="5100" spc="-45" dirty="0">
                <a:solidFill>
                  <a:srgbClr val="2B2B2E"/>
                </a:solidFill>
                <a:latin typeface="Arial"/>
                <a:cs typeface="Arial"/>
              </a:rPr>
              <a:t> </a:t>
            </a:r>
            <a:r>
              <a:rPr sz="5100" dirty="0">
                <a:solidFill>
                  <a:srgbClr val="2B2B2E"/>
                </a:solidFill>
                <a:latin typeface="Arial"/>
                <a:cs typeface="Arial"/>
              </a:rPr>
              <a:t>güçlüğü;</a:t>
            </a:r>
            <a:endParaRPr sz="5100">
              <a:latin typeface="Arial"/>
              <a:cs typeface="Arial"/>
            </a:endParaRPr>
          </a:p>
        </p:txBody>
      </p:sp>
      <p:sp>
        <p:nvSpPr>
          <p:cNvPr id="11" name="Slayt Numarası Yer Tutucusu 10"/>
          <p:cNvSpPr>
            <a:spLocks noGrp="1"/>
          </p:cNvSpPr>
          <p:nvPr>
            <p:ph type="sldNum" sz="quarter" idx="7"/>
          </p:nvPr>
        </p:nvSpPr>
        <p:spPr/>
        <p:txBody>
          <a:bodyPr/>
          <a:lstStyle/>
          <a:p>
            <a:fld id="{B6F15528-21DE-4FAA-801E-634DDDAF4B2B}"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70896" y="2208057"/>
            <a:ext cx="13098912" cy="27425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65676" y="5"/>
            <a:ext cx="2561622" cy="252561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684665" y="5714543"/>
            <a:ext cx="5603875" cy="4572635"/>
          </a:xfrm>
          <a:custGeom>
            <a:avLst/>
            <a:gdLst/>
            <a:ahLst/>
            <a:cxnLst/>
            <a:rect l="l" t="t" r="r" b="b"/>
            <a:pathLst>
              <a:path w="5603875" h="4572634">
                <a:moveTo>
                  <a:pt x="0" y="4572457"/>
                </a:moveTo>
                <a:lnTo>
                  <a:pt x="5603334" y="0"/>
                </a:lnTo>
                <a:lnTo>
                  <a:pt x="5603334" y="1692670"/>
                </a:lnTo>
                <a:lnTo>
                  <a:pt x="2074288" y="4572457"/>
                </a:lnTo>
                <a:lnTo>
                  <a:pt x="0" y="4572457"/>
                </a:lnTo>
                <a:close/>
              </a:path>
            </a:pathLst>
          </a:custGeom>
          <a:solidFill>
            <a:srgbClr val="F5B0B3"/>
          </a:solidFill>
        </p:spPr>
        <p:txBody>
          <a:bodyPr wrap="square" lIns="0" tIns="0" rIns="0" bIns="0" rtlCol="0"/>
          <a:lstStyle/>
          <a:p>
            <a:endParaRPr/>
          </a:p>
        </p:txBody>
      </p:sp>
      <p:sp>
        <p:nvSpPr>
          <p:cNvPr id="5" name="object 5"/>
          <p:cNvSpPr/>
          <p:nvPr/>
        </p:nvSpPr>
        <p:spPr>
          <a:xfrm>
            <a:off x="12791164" y="5915919"/>
            <a:ext cx="5504717" cy="437108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88755" y="2780782"/>
            <a:ext cx="11296649" cy="5314949"/>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3181654" y="968547"/>
            <a:ext cx="13575665" cy="1000760"/>
          </a:xfrm>
          <a:prstGeom prst="rect">
            <a:avLst/>
          </a:prstGeom>
        </p:spPr>
        <p:txBody>
          <a:bodyPr vert="horz" wrap="square" lIns="0" tIns="12700" rIns="0" bIns="0" rtlCol="0">
            <a:spAutoFit/>
          </a:bodyPr>
          <a:lstStyle/>
          <a:p>
            <a:pPr marL="12700">
              <a:lnSpc>
                <a:spcPct val="100000"/>
              </a:lnSpc>
              <a:spcBef>
                <a:spcPts val="100"/>
              </a:spcBef>
            </a:pPr>
            <a:r>
              <a:rPr sz="6400" spc="-80" dirty="0">
                <a:latin typeface="Gabriola" pitchFamily="82" charset="0"/>
                <a:cs typeface="Calibri"/>
              </a:rPr>
              <a:t>ÖZEL </a:t>
            </a:r>
            <a:r>
              <a:rPr sz="6400" spc="-409">
                <a:latin typeface="Gabriola" pitchFamily="82" charset="0"/>
                <a:cs typeface="Calibri"/>
              </a:rPr>
              <a:t>ÖĞRENME </a:t>
            </a:r>
            <a:r>
              <a:rPr sz="6400" spc="-730" smtClean="0">
                <a:latin typeface="Gabriola" pitchFamily="82" charset="0"/>
                <a:cs typeface="Calibri"/>
              </a:rPr>
              <a:t>GÜÇLÜĞÜ</a:t>
            </a:r>
            <a:r>
              <a:rPr lang="tr-TR" sz="6400" spc="-730" dirty="0" smtClean="0">
                <a:latin typeface="Gabriola" pitchFamily="82" charset="0"/>
                <a:cs typeface="Calibri"/>
              </a:rPr>
              <a:t> </a:t>
            </a:r>
            <a:r>
              <a:rPr sz="6400" spc="-730" smtClean="0">
                <a:latin typeface="Gabriola" pitchFamily="82" charset="0"/>
                <a:cs typeface="Calibri"/>
              </a:rPr>
              <a:t> </a:t>
            </a:r>
            <a:r>
              <a:rPr sz="6400" spc="-60" dirty="0">
                <a:latin typeface="Gabriola" pitchFamily="82" charset="0"/>
                <a:cs typeface="Calibri"/>
              </a:rPr>
              <a:t>VE </a:t>
            </a:r>
            <a:r>
              <a:rPr sz="6400" spc="-220" dirty="0">
                <a:latin typeface="Gabriola" pitchFamily="82" charset="0"/>
                <a:cs typeface="Calibri"/>
              </a:rPr>
              <a:t>ALT</a:t>
            </a:r>
            <a:r>
              <a:rPr sz="6400" spc="25" dirty="0">
                <a:latin typeface="Gabriola" pitchFamily="82" charset="0"/>
                <a:cs typeface="Calibri"/>
              </a:rPr>
              <a:t> </a:t>
            </a:r>
            <a:r>
              <a:rPr sz="6400" spc="-165" dirty="0">
                <a:latin typeface="Gabriola" pitchFamily="82" charset="0"/>
                <a:cs typeface="Calibri"/>
              </a:rPr>
              <a:t>ALANLARI</a:t>
            </a:r>
            <a:endParaRPr sz="6400">
              <a:latin typeface="Gabriola" pitchFamily="82" charset="0"/>
              <a:cs typeface="Calibri"/>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7216" y="3007427"/>
            <a:ext cx="14329592" cy="4308872"/>
          </a:xfrm>
        </p:spPr>
        <p:txBody>
          <a:bodyPr/>
          <a:lstStyle/>
          <a:p>
            <a:pPr algn="ctr"/>
            <a:r>
              <a:rPr lang="tr-TR" sz="4000" dirty="0"/>
              <a:t>Görüldüğü gibi özel öğrenme güçlüğü diğer birçok kavramı kapsamaktadır, dolayısıyla bir şemsiye kavram olarak düşünülebilir. Özel öğrenme güçlüğü altında </a:t>
            </a:r>
            <a:r>
              <a:rPr lang="tr-TR" sz="4000" dirty="0" err="1"/>
              <a:t>disleksi</a:t>
            </a:r>
            <a:r>
              <a:rPr lang="tr-TR" sz="4000" dirty="0"/>
              <a:t> kavramı okuma güçlüğü yaşayan çocukları ifade etmekteyken </a:t>
            </a:r>
            <a:r>
              <a:rPr lang="tr-TR" sz="4000" dirty="0" err="1"/>
              <a:t>diskalkuli</a:t>
            </a:r>
            <a:r>
              <a:rPr lang="tr-TR" sz="4000" dirty="0"/>
              <a:t> kavramı matematik güçlüğü yaşayan çocukları ve </a:t>
            </a:r>
            <a:r>
              <a:rPr lang="tr-TR" sz="4000" dirty="0" err="1"/>
              <a:t>disgrafi</a:t>
            </a:r>
            <a:r>
              <a:rPr lang="tr-TR" sz="4000" dirty="0"/>
              <a:t> kavramı da yazma güçlüğü yaşayan çocukları ifade etmektedir.</a:t>
            </a:r>
            <a:br>
              <a:rPr lang="tr-TR" sz="4000" dirty="0"/>
            </a:br>
            <a:endParaRPr lang="tr-TR" sz="4000" dirty="0"/>
          </a:p>
        </p:txBody>
      </p:sp>
      <p:sp>
        <p:nvSpPr>
          <p:cNvPr id="3" name="Slayt Numarası Yer Tutucusu 2"/>
          <p:cNvSpPr>
            <a:spLocks noGrp="1"/>
          </p:cNvSpPr>
          <p:nvPr>
            <p:ph type="sldNum" sz="quarter" idx="7"/>
          </p:nvPr>
        </p:nvSpPr>
        <p:spPr/>
        <p:txBody>
          <a:bodyPr/>
          <a:lstStyle/>
          <a:p>
            <a:fld id="{B6F15528-21DE-4FAA-801E-634DDDAF4B2B}" type="slidenum">
              <a:rPr lang="tr-TR" smtClean="0"/>
              <a:pPr/>
              <a:t>12</a:t>
            </a:fld>
            <a:endParaRPr lang="tr-TR"/>
          </a:p>
        </p:txBody>
      </p:sp>
    </p:spTree>
    <p:extLst>
      <p:ext uri="{BB962C8B-B14F-4D97-AF65-F5344CB8AC3E}">
        <p14:creationId xmlns:p14="http://schemas.microsoft.com/office/powerpoint/2010/main" val="3350771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3" name="object 3"/>
          <p:cNvSpPr/>
          <p:nvPr/>
        </p:nvSpPr>
        <p:spPr>
          <a:xfrm>
            <a:off x="0" y="1033481"/>
            <a:ext cx="6763851" cy="8187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519109" y="0"/>
            <a:ext cx="3768889" cy="37771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4599180" y="8214994"/>
            <a:ext cx="3688820" cy="207200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320431" y="1565354"/>
            <a:ext cx="9902825" cy="6978650"/>
          </a:xfrm>
          <a:prstGeom prst="rect">
            <a:avLst/>
          </a:prstGeom>
        </p:spPr>
        <p:txBody>
          <a:bodyPr vert="horz" wrap="square" lIns="0" tIns="12065" rIns="0" bIns="0" rtlCol="0">
            <a:spAutoFit/>
          </a:bodyPr>
          <a:lstStyle/>
          <a:p>
            <a:pPr marL="372745" marR="365125" algn="ctr">
              <a:lnSpc>
                <a:spcPct val="117000"/>
              </a:lnSpc>
              <a:spcBef>
                <a:spcPts val="95"/>
              </a:spcBef>
            </a:pPr>
            <a:r>
              <a:rPr sz="3900" spc="5" dirty="0">
                <a:solidFill>
                  <a:srgbClr val="2B2B2E"/>
                </a:solidFill>
                <a:latin typeface="Arial"/>
                <a:cs typeface="Arial"/>
              </a:rPr>
              <a:t>Çocuklarda özel </a:t>
            </a:r>
            <a:r>
              <a:rPr sz="3900" spc="10" dirty="0">
                <a:solidFill>
                  <a:srgbClr val="2B2B2E"/>
                </a:solidFill>
                <a:latin typeface="Arial"/>
                <a:cs typeface="Arial"/>
              </a:rPr>
              <a:t>öğrenme </a:t>
            </a:r>
            <a:r>
              <a:rPr sz="3900" spc="5" dirty="0">
                <a:solidFill>
                  <a:srgbClr val="2B2B2E"/>
                </a:solidFill>
                <a:latin typeface="Arial"/>
                <a:cs typeface="Arial"/>
              </a:rPr>
              <a:t>güçlüğünün  türlerinden </a:t>
            </a:r>
            <a:r>
              <a:rPr sz="3900" spc="10" dirty="0">
                <a:solidFill>
                  <a:srgbClr val="2B2B2E"/>
                </a:solidFill>
                <a:latin typeface="Arial"/>
                <a:cs typeface="Arial"/>
              </a:rPr>
              <a:t>sadece</a:t>
            </a:r>
            <a:r>
              <a:rPr sz="3900" spc="5" dirty="0">
                <a:solidFill>
                  <a:srgbClr val="2B2B2E"/>
                </a:solidFill>
                <a:latin typeface="Arial"/>
                <a:cs typeface="Arial"/>
              </a:rPr>
              <a:t> biri gözlemlenebilirken  birden fazlası </a:t>
            </a:r>
            <a:r>
              <a:rPr sz="3900" spc="10" dirty="0">
                <a:solidFill>
                  <a:srgbClr val="2B2B2E"/>
                </a:solidFill>
                <a:latin typeface="Arial"/>
                <a:cs typeface="Arial"/>
              </a:rPr>
              <a:t>da</a:t>
            </a:r>
            <a:r>
              <a:rPr sz="3900" spc="5" dirty="0">
                <a:solidFill>
                  <a:srgbClr val="2B2B2E"/>
                </a:solidFill>
                <a:latin typeface="Arial"/>
                <a:cs typeface="Arial"/>
              </a:rPr>
              <a:t> görülebilmektedir.</a:t>
            </a:r>
            <a:endParaRPr sz="3900">
              <a:latin typeface="Arial"/>
              <a:cs typeface="Arial"/>
            </a:endParaRPr>
          </a:p>
          <a:p>
            <a:pPr>
              <a:lnSpc>
                <a:spcPct val="100000"/>
              </a:lnSpc>
              <a:spcBef>
                <a:spcPts val="10"/>
              </a:spcBef>
            </a:pPr>
            <a:endParaRPr sz="4750">
              <a:latin typeface="Times New Roman"/>
              <a:cs typeface="Times New Roman"/>
            </a:endParaRPr>
          </a:p>
          <a:p>
            <a:pPr marL="12700" marR="5080" indent="-635" algn="ctr">
              <a:lnSpc>
                <a:spcPct val="117000"/>
              </a:lnSpc>
            </a:pPr>
            <a:r>
              <a:rPr sz="3900" spc="5" dirty="0">
                <a:solidFill>
                  <a:srgbClr val="2B2B2E"/>
                </a:solidFill>
                <a:latin typeface="Arial"/>
                <a:cs typeface="Arial"/>
              </a:rPr>
              <a:t>Hatta bazı durumlarda üç </a:t>
            </a:r>
            <a:r>
              <a:rPr sz="3900" spc="10" dirty="0">
                <a:solidFill>
                  <a:srgbClr val="2B2B2E"/>
                </a:solidFill>
                <a:latin typeface="Arial"/>
                <a:cs typeface="Arial"/>
              </a:rPr>
              <a:t>öğrenme </a:t>
            </a:r>
            <a:r>
              <a:rPr sz="3900" spc="5" dirty="0">
                <a:solidFill>
                  <a:srgbClr val="2B2B2E"/>
                </a:solidFill>
                <a:latin typeface="Arial"/>
                <a:cs typeface="Arial"/>
              </a:rPr>
              <a:t>güçlüğü  türü aynı </a:t>
            </a:r>
            <a:r>
              <a:rPr sz="3900" spc="10" dirty="0">
                <a:solidFill>
                  <a:srgbClr val="2B2B2E"/>
                </a:solidFill>
                <a:latin typeface="Arial"/>
                <a:cs typeface="Arial"/>
              </a:rPr>
              <a:t>anda </a:t>
            </a:r>
            <a:r>
              <a:rPr sz="3900" spc="5" dirty="0">
                <a:solidFill>
                  <a:srgbClr val="2B2B2E"/>
                </a:solidFill>
                <a:latin typeface="Arial"/>
                <a:cs typeface="Arial"/>
              </a:rPr>
              <a:t>gözlemlenebilmektedir. </a:t>
            </a:r>
            <a:r>
              <a:rPr sz="3900" spc="10" dirty="0">
                <a:solidFill>
                  <a:srgbClr val="2B2B2E"/>
                </a:solidFill>
                <a:latin typeface="Arial"/>
                <a:cs typeface="Arial"/>
              </a:rPr>
              <a:t>Bu  </a:t>
            </a:r>
            <a:r>
              <a:rPr sz="3900" spc="5" dirty="0">
                <a:solidFill>
                  <a:srgbClr val="2B2B2E"/>
                </a:solidFill>
                <a:latin typeface="Arial"/>
                <a:cs typeface="Arial"/>
              </a:rPr>
              <a:t>nedenle özel </a:t>
            </a:r>
            <a:r>
              <a:rPr sz="3900" spc="10" dirty="0">
                <a:solidFill>
                  <a:srgbClr val="2B2B2E"/>
                </a:solidFill>
                <a:latin typeface="Arial"/>
                <a:cs typeface="Arial"/>
              </a:rPr>
              <a:t>öğrenme </a:t>
            </a:r>
            <a:r>
              <a:rPr sz="3900" spc="5" dirty="0">
                <a:solidFill>
                  <a:srgbClr val="2B2B2E"/>
                </a:solidFill>
                <a:latin typeface="Arial"/>
                <a:cs typeface="Arial"/>
              </a:rPr>
              <a:t>güçlüğü</a:t>
            </a:r>
            <a:r>
              <a:rPr sz="3900" spc="20" dirty="0">
                <a:solidFill>
                  <a:srgbClr val="2B2B2E"/>
                </a:solidFill>
                <a:latin typeface="Arial"/>
                <a:cs typeface="Arial"/>
              </a:rPr>
              <a:t> </a:t>
            </a:r>
            <a:r>
              <a:rPr sz="3900" spc="5" dirty="0">
                <a:solidFill>
                  <a:srgbClr val="2B2B2E"/>
                </a:solidFill>
                <a:latin typeface="Arial"/>
                <a:cs typeface="Arial"/>
              </a:rPr>
              <a:t>olan</a:t>
            </a:r>
            <a:r>
              <a:rPr sz="3900" spc="10" dirty="0">
                <a:solidFill>
                  <a:srgbClr val="2B2B2E"/>
                </a:solidFill>
                <a:latin typeface="Arial"/>
                <a:cs typeface="Arial"/>
              </a:rPr>
              <a:t> </a:t>
            </a:r>
            <a:r>
              <a:rPr sz="3900" spc="5" dirty="0">
                <a:solidFill>
                  <a:srgbClr val="2B2B2E"/>
                </a:solidFill>
                <a:latin typeface="Arial"/>
                <a:cs typeface="Arial"/>
              </a:rPr>
              <a:t>çocuklar  çok heterojen bir gruptur, yani çocuklar  birbirlerinden oldukça farklı özellikler  sergileyebilmektedir.</a:t>
            </a:r>
            <a:endParaRPr sz="3900">
              <a:latin typeface="Arial"/>
              <a:cs typeface="Arial"/>
            </a:endParaRPr>
          </a:p>
        </p:txBody>
      </p:sp>
      <p:sp>
        <p:nvSpPr>
          <p:cNvPr id="7" name="object 7"/>
          <p:cNvSpPr/>
          <p:nvPr/>
        </p:nvSpPr>
        <p:spPr>
          <a:xfrm>
            <a:off x="6258605" y="9599010"/>
            <a:ext cx="7354071" cy="214707"/>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7176" y="2119164"/>
            <a:ext cx="14833648" cy="6480720"/>
          </a:xfrm>
        </p:spPr>
        <p:txBody>
          <a:bodyPr/>
          <a:lstStyle/>
          <a:p>
            <a:pPr algn="ctr"/>
            <a:r>
              <a:rPr lang="tr-TR" sz="4000" dirty="0" smtClean="0"/>
              <a:t>Amerika </a:t>
            </a:r>
            <a:r>
              <a:rPr lang="tr-TR" sz="4000" dirty="0"/>
              <a:t>Birleşik Devletleri’nde özel öğrenme güçlüğü olan çocukların tüm özel eğitime ihtiyaç duyan öğrenciler içindeki oranı yaklaşık %</a:t>
            </a:r>
            <a:r>
              <a:rPr lang="tr-TR" sz="4000" dirty="0" smtClean="0"/>
              <a:t>39’dur. Ayrıca </a:t>
            </a:r>
            <a:r>
              <a:rPr lang="tr-TR" sz="4000" dirty="0"/>
              <a:t>örgün eğitim sistemi içerisinde sadece özel öğrenme güçlüğü tanısı almış çocukların kaynaştırma/bütünleştirme yoluyla eğitim uygulamaları kapsamında eğitim alan tüm özel eğitime ihtiyaç duyan öğrenciler içindeki oranı yaklaşık %6 olarak ifade </a:t>
            </a:r>
            <a:r>
              <a:rPr lang="tr-TR" sz="4000" dirty="0" smtClean="0"/>
              <a:t>edilmektedir. </a:t>
            </a:r>
            <a:br>
              <a:rPr lang="tr-TR" sz="4000" dirty="0" smtClean="0"/>
            </a:br>
            <a:endParaRPr lang="tr-TR" sz="4000" dirty="0"/>
          </a:p>
        </p:txBody>
      </p:sp>
      <p:sp>
        <p:nvSpPr>
          <p:cNvPr id="3" name="Slayt Numarası Yer Tutucusu 2"/>
          <p:cNvSpPr>
            <a:spLocks noGrp="1"/>
          </p:cNvSpPr>
          <p:nvPr>
            <p:ph type="sldNum" sz="quarter" idx="7"/>
          </p:nvPr>
        </p:nvSpPr>
        <p:spPr/>
        <p:txBody>
          <a:bodyPr/>
          <a:lstStyle/>
          <a:p>
            <a:fld id="{B6F15528-21DE-4FAA-801E-634DDDAF4B2B}" type="slidenum">
              <a:rPr lang="tr-TR" smtClean="0"/>
              <a:pPr/>
              <a:t>14</a:t>
            </a:fld>
            <a:endParaRPr lang="tr-TR"/>
          </a:p>
        </p:txBody>
      </p:sp>
    </p:spTree>
    <p:extLst>
      <p:ext uri="{BB962C8B-B14F-4D97-AF65-F5344CB8AC3E}">
        <p14:creationId xmlns:p14="http://schemas.microsoft.com/office/powerpoint/2010/main" val="638314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7216" y="2119164"/>
            <a:ext cx="14329592" cy="6771084"/>
          </a:xfrm>
        </p:spPr>
        <p:txBody>
          <a:bodyPr/>
          <a:lstStyle/>
          <a:p>
            <a:pPr algn="ctr"/>
            <a:r>
              <a:rPr lang="tr-TR" sz="4400" dirty="0"/>
              <a:t>Oranın ülkemizde düşük görünmesinin nedenlerinin başında özel öğrenme güçlüğü olan çocukların </a:t>
            </a:r>
            <a:r>
              <a:rPr lang="tr-TR" sz="4400" b="1" dirty="0"/>
              <a:t>tanılama sürecindeki eksiklikleri </a:t>
            </a:r>
            <a:r>
              <a:rPr lang="tr-TR" sz="4400" dirty="0"/>
              <a:t>gelmektedir. Ayrıca bu çocuklara yönelik sağlanan destek eğitim hizmetlerinin uzun yıllar boyunca sınırlı olması bu oranın düşük kalmasına etki etmiştir. Son yıllarda ailelerde ve öğretmenlerde özel öğrenme güçlüğü konusunda farkındalığın artması ile tanı alan çocuk sayısında artış görülmektedir.</a:t>
            </a:r>
            <a:r>
              <a:rPr lang="tr-TR" sz="4400" dirty="0" smtClean="0"/>
              <a:t/>
            </a:r>
            <a:br>
              <a:rPr lang="tr-TR" sz="4400" dirty="0" smtClean="0"/>
            </a:br>
            <a:endParaRPr lang="tr-TR" sz="4400" dirty="0"/>
          </a:p>
        </p:txBody>
      </p:sp>
      <p:sp>
        <p:nvSpPr>
          <p:cNvPr id="3" name="Slayt Numarası Yer Tutucusu 2"/>
          <p:cNvSpPr>
            <a:spLocks noGrp="1"/>
          </p:cNvSpPr>
          <p:nvPr>
            <p:ph type="sldNum" sz="quarter" idx="7"/>
          </p:nvPr>
        </p:nvSpPr>
        <p:spPr/>
        <p:txBody>
          <a:bodyPr/>
          <a:lstStyle/>
          <a:p>
            <a:fld id="{B6F15528-21DE-4FAA-801E-634DDDAF4B2B}" type="slidenum">
              <a:rPr lang="tr-TR" smtClean="0"/>
              <a:pPr/>
              <a:t>15</a:t>
            </a:fld>
            <a:endParaRPr lang="tr-TR"/>
          </a:p>
        </p:txBody>
      </p:sp>
    </p:spTree>
    <p:extLst>
      <p:ext uri="{BB962C8B-B14F-4D97-AF65-F5344CB8AC3E}">
        <p14:creationId xmlns:p14="http://schemas.microsoft.com/office/powerpoint/2010/main" val="3573480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4237" y="2641334"/>
            <a:ext cx="6962916" cy="1428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887313" y="4748997"/>
            <a:ext cx="15096490" cy="4692650"/>
          </a:xfrm>
          <a:prstGeom prst="rect">
            <a:avLst/>
          </a:prstGeom>
        </p:spPr>
        <p:txBody>
          <a:bodyPr vert="horz" wrap="square" lIns="0" tIns="12700" rIns="0" bIns="0" rtlCol="0">
            <a:spAutoFit/>
          </a:bodyPr>
          <a:lstStyle/>
          <a:p>
            <a:pPr marL="12700" marR="5080">
              <a:lnSpc>
                <a:spcPct val="115100"/>
              </a:lnSpc>
              <a:spcBef>
                <a:spcPts val="100"/>
              </a:spcBef>
            </a:pPr>
            <a:r>
              <a:rPr sz="3800" spc="-5" dirty="0">
                <a:solidFill>
                  <a:srgbClr val="2B2B2E"/>
                </a:solidFill>
                <a:latin typeface="Arial"/>
                <a:cs typeface="Arial"/>
              </a:rPr>
              <a:t>Yapılan araştırmalar özel öğrenme güçlüğünün nedenlerinin kesin  olarak belirlenemeyeceğini ortaya koymuştur. Fakat araştırmalar çeşitli  muhtemel nedenleri</a:t>
            </a:r>
            <a:r>
              <a:rPr sz="3800" spc="-10" dirty="0">
                <a:solidFill>
                  <a:srgbClr val="2B2B2E"/>
                </a:solidFill>
                <a:latin typeface="Arial"/>
                <a:cs typeface="Arial"/>
              </a:rPr>
              <a:t> </a:t>
            </a:r>
            <a:r>
              <a:rPr sz="3800" spc="-5" dirty="0">
                <a:solidFill>
                  <a:srgbClr val="2B2B2E"/>
                </a:solidFill>
                <a:latin typeface="Arial"/>
                <a:cs typeface="Arial"/>
              </a:rPr>
              <a:t>belirtmektedir.</a:t>
            </a:r>
            <a:endParaRPr sz="3800" dirty="0">
              <a:latin typeface="Arial"/>
              <a:cs typeface="Arial"/>
            </a:endParaRPr>
          </a:p>
          <a:p>
            <a:pPr marL="12700" marR="566420">
              <a:lnSpc>
                <a:spcPct val="115100"/>
              </a:lnSpc>
            </a:pPr>
            <a:r>
              <a:rPr sz="3800" spc="-5" dirty="0">
                <a:solidFill>
                  <a:srgbClr val="2B2B2E"/>
                </a:solidFill>
                <a:latin typeface="Arial"/>
                <a:cs typeface="Arial"/>
              </a:rPr>
              <a:t>Aslında hem ebeveynler için hem de öğretmenler için çocuktaki özel  öğrenme güçlüğünün </a:t>
            </a:r>
            <a:r>
              <a:rPr sz="3800" b="1" spc="-5" dirty="0">
                <a:solidFill>
                  <a:srgbClr val="2B2B2E"/>
                </a:solidFill>
                <a:latin typeface="Arial"/>
                <a:cs typeface="Arial"/>
              </a:rPr>
              <a:t>nedenlerini araştırmak yerine çocuğun tüm  gelişim alanlarını desteklemek için doğru ve etkili desteklerin  araştırılması tavsiye</a:t>
            </a:r>
            <a:r>
              <a:rPr sz="3800" b="1" spc="-10" dirty="0">
                <a:solidFill>
                  <a:srgbClr val="2B2B2E"/>
                </a:solidFill>
                <a:latin typeface="Arial"/>
                <a:cs typeface="Arial"/>
              </a:rPr>
              <a:t> </a:t>
            </a:r>
            <a:r>
              <a:rPr sz="3800" b="1" spc="-5" dirty="0">
                <a:solidFill>
                  <a:srgbClr val="2B2B2E"/>
                </a:solidFill>
                <a:latin typeface="Arial"/>
                <a:cs typeface="Arial"/>
              </a:rPr>
              <a:t>edilmektedir.</a:t>
            </a:r>
            <a:endParaRPr sz="3800" b="1" dirty="0">
              <a:latin typeface="Arial"/>
              <a:cs typeface="Arial"/>
            </a:endParaRPr>
          </a:p>
        </p:txBody>
      </p:sp>
      <p:sp>
        <p:nvSpPr>
          <p:cNvPr id="4" name="object 4"/>
          <p:cNvSpPr txBox="1">
            <a:spLocks noGrp="1"/>
          </p:cNvSpPr>
          <p:nvPr>
            <p:ph type="title"/>
          </p:nvPr>
        </p:nvSpPr>
        <p:spPr>
          <a:xfrm>
            <a:off x="1887313" y="2814831"/>
            <a:ext cx="4915535" cy="1397000"/>
          </a:xfrm>
          <a:prstGeom prst="rect">
            <a:avLst/>
          </a:prstGeom>
        </p:spPr>
        <p:txBody>
          <a:bodyPr vert="horz" wrap="square" lIns="0" tIns="12700" rIns="0" bIns="0" rtlCol="0">
            <a:spAutoFit/>
          </a:bodyPr>
          <a:lstStyle/>
          <a:p>
            <a:pPr marL="12700">
              <a:lnSpc>
                <a:spcPct val="100000"/>
              </a:lnSpc>
              <a:spcBef>
                <a:spcPts val="100"/>
              </a:spcBef>
            </a:pPr>
            <a:r>
              <a:rPr sz="9000" spc="-720" dirty="0">
                <a:latin typeface="Gabriola" pitchFamily="82" charset="0"/>
                <a:cs typeface="Calibri"/>
              </a:rPr>
              <a:t>N</a:t>
            </a:r>
            <a:r>
              <a:rPr sz="9000" spc="535" dirty="0">
                <a:latin typeface="Gabriola" pitchFamily="82" charset="0"/>
                <a:cs typeface="Calibri"/>
              </a:rPr>
              <a:t>E</a:t>
            </a:r>
            <a:r>
              <a:rPr sz="9000" spc="-340" dirty="0">
                <a:latin typeface="Gabriola" pitchFamily="82" charset="0"/>
                <a:cs typeface="Calibri"/>
              </a:rPr>
              <a:t>D</a:t>
            </a:r>
            <a:r>
              <a:rPr sz="9000" spc="535" dirty="0">
                <a:latin typeface="Gabriola" pitchFamily="82" charset="0"/>
                <a:cs typeface="Calibri"/>
              </a:rPr>
              <a:t>E</a:t>
            </a:r>
            <a:r>
              <a:rPr sz="9000" spc="-720" dirty="0">
                <a:latin typeface="Gabriola" pitchFamily="82" charset="0"/>
                <a:cs typeface="Calibri"/>
              </a:rPr>
              <a:t>N</a:t>
            </a:r>
            <a:r>
              <a:rPr sz="9000" spc="50" dirty="0">
                <a:latin typeface="Gabriola" pitchFamily="82" charset="0"/>
                <a:cs typeface="Calibri"/>
              </a:rPr>
              <a:t>L</a:t>
            </a:r>
            <a:r>
              <a:rPr sz="9000" spc="535" dirty="0">
                <a:latin typeface="Gabriola" pitchFamily="82" charset="0"/>
                <a:cs typeface="Calibri"/>
              </a:rPr>
              <a:t>E</a:t>
            </a:r>
            <a:r>
              <a:rPr sz="9000" spc="-405" dirty="0">
                <a:latin typeface="Gabriola" pitchFamily="82" charset="0"/>
                <a:cs typeface="Calibri"/>
              </a:rPr>
              <a:t>R</a:t>
            </a:r>
            <a:endParaRPr sz="9000" dirty="0">
              <a:latin typeface="Gabriola" pitchFamily="82" charset="0"/>
              <a:cs typeface="Calibri"/>
            </a:endParaRPr>
          </a:p>
        </p:txBody>
      </p:sp>
      <p:sp>
        <p:nvSpPr>
          <p:cNvPr id="5" name="object 5"/>
          <p:cNvSpPr/>
          <p:nvPr/>
        </p:nvSpPr>
        <p:spPr>
          <a:xfrm>
            <a:off x="1994238" y="4248020"/>
            <a:ext cx="5129683"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61"/>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08"/>
            <a:ext cx="1459064" cy="1828459"/>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16</a:t>
            </a:fld>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p:nvPr/>
        </p:nvSpPr>
        <p:spPr>
          <a:xfrm>
            <a:off x="0" y="9259299"/>
            <a:ext cx="18288000" cy="10276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165054" y="0"/>
            <a:ext cx="4122945" cy="19049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299636" y="2386099"/>
            <a:ext cx="5610860" cy="4523105"/>
          </a:xfrm>
          <a:prstGeom prst="rect">
            <a:avLst/>
          </a:prstGeom>
        </p:spPr>
        <p:txBody>
          <a:bodyPr vert="horz" wrap="square" lIns="0" tIns="19685" rIns="0" bIns="0" rtlCol="0">
            <a:spAutoFit/>
          </a:bodyPr>
          <a:lstStyle/>
          <a:p>
            <a:pPr marL="12065" marR="5080" algn="ctr">
              <a:lnSpc>
                <a:spcPts val="8930"/>
              </a:lnSpc>
              <a:spcBef>
                <a:spcPts val="155"/>
              </a:spcBef>
            </a:pPr>
            <a:r>
              <a:rPr sz="7200" spc="-85" dirty="0">
                <a:solidFill>
                  <a:srgbClr val="2B2B2E"/>
                </a:solidFill>
                <a:latin typeface="Gabriola" pitchFamily="82" charset="0"/>
                <a:cs typeface="Calibri"/>
              </a:rPr>
              <a:t>ÖZEL </a:t>
            </a:r>
            <a:r>
              <a:rPr sz="7200" spc="-455" dirty="0">
                <a:solidFill>
                  <a:srgbClr val="2B2B2E"/>
                </a:solidFill>
                <a:latin typeface="Gabriola" pitchFamily="82" charset="0"/>
                <a:cs typeface="Calibri"/>
              </a:rPr>
              <a:t>ÖĞRENME  </a:t>
            </a:r>
            <a:r>
              <a:rPr sz="7200" spc="-800" dirty="0">
                <a:solidFill>
                  <a:srgbClr val="2B2B2E"/>
                </a:solidFill>
                <a:latin typeface="Gabriola" pitchFamily="82" charset="0"/>
                <a:cs typeface="Calibri"/>
              </a:rPr>
              <a:t>GÜÇLÜĞÜNÜN  </a:t>
            </a:r>
            <a:r>
              <a:rPr sz="7200" spc="-355" dirty="0">
                <a:solidFill>
                  <a:srgbClr val="2B2B2E"/>
                </a:solidFill>
                <a:latin typeface="Gabriola" pitchFamily="82" charset="0"/>
                <a:cs typeface="Calibri"/>
              </a:rPr>
              <a:t>MUHTEMEL  </a:t>
            </a:r>
            <a:r>
              <a:rPr sz="7200" spc="70" dirty="0">
                <a:solidFill>
                  <a:srgbClr val="2B2B2E"/>
                </a:solidFill>
                <a:latin typeface="Gabriola" pitchFamily="82" charset="0"/>
                <a:cs typeface="Calibri"/>
              </a:rPr>
              <a:t>NEDENLERİ</a:t>
            </a:r>
            <a:endParaRPr sz="7200">
              <a:latin typeface="Gabriola" pitchFamily="82" charset="0"/>
              <a:cs typeface="Calibri"/>
            </a:endParaRPr>
          </a:p>
        </p:txBody>
      </p:sp>
      <p:sp>
        <p:nvSpPr>
          <p:cNvPr id="6" name="object 6"/>
          <p:cNvSpPr/>
          <p:nvPr/>
        </p:nvSpPr>
        <p:spPr>
          <a:xfrm>
            <a:off x="8468911" y="1550646"/>
            <a:ext cx="6467474" cy="632459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70301" y="7264411"/>
            <a:ext cx="6521631" cy="191728"/>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p:nvPr/>
        </p:nvSpPr>
        <p:spPr>
          <a:xfrm>
            <a:off x="1295128" y="1900782"/>
            <a:ext cx="15221585" cy="7398820"/>
          </a:xfrm>
          <a:prstGeom prst="rect">
            <a:avLst/>
          </a:prstGeom>
        </p:spPr>
        <p:txBody>
          <a:bodyPr vert="horz" wrap="square" lIns="0" tIns="12065" rIns="0" bIns="0" rtlCol="0">
            <a:spAutoFit/>
          </a:bodyPr>
          <a:lstStyle/>
          <a:p>
            <a:r>
              <a:rPr lang="tr-TR" sz="4000" dirty="0"/>
              <a:t>Özel öğrenme güçlüğünün muhtemel nedenlerinden biri ve en yaygını </a:t>
            </a:r>
            <a:r>
              <a:rPr lang="tr-TR" sz="4000" b="1" dirty="0"/>
              <a:t>nörolojik kaynaklı problemlerdir</a:t>
            </a:r>
            <a:r>
              <a:rPr lang="tr-TR" sz="4000" dirty="0"/>
              <a:t>. Bazı araştırmalar özel öğrenme güçlüğü olan bazı çocukların </a:t>
            </a:r>
            <a:r>
              <a:rPr lang="tr-TR" sz="4000" u="sng" dirty="0"/>
              <a:t>beyin yapısının ve/veya beyinlerinin işleyişinin tipik gelişim gösteren akranlarından farklı </a:t>
            </a:r>
            <a:r>
              <a:rPr lang="tr-TR" sz="4000" dirty="0"/>
              <a:t>olduğunu ortaya koymuştur.</a:t>
            </a:r>
          </a:p>
          <a:p>
            <a:r>
              <a:rPr lang="tr-TR" sz="4000" dirty="0"/>
              <a:t> </a:t>
            </a:r>
          </a:p>
          <a:p>
            <a:r>
              <a:rPr lang="tr-TR" sz="4000" dirty="0"/>
              <a:t>Özel öğrenme güçlüğünün muhtemel nedenlerinden bir diğeri ise </a:t>
            </a:r>
            <a:r>
              <a:rPr lang="tr-TR" sz="4000" b="1" dirty="0"/>
              <a:t>kalıtımdır. </a:t>
            </a:r>
            <a:r>
              <a:rPr lang="tr-TR" sz="4000" dirty="0"/>
              <a:t>Genetik araştırmalar özel öğrenme güçlüğü olan çocukların yaklaşık %40’ında ailesel kalıtımın etkisini ortaya koymaktadır. Fakat bu durum özel öğrenme güçlüğü olan ebeveynlerin çocuklarında da mutlaka özel öğrenme güçlüğü görüleceği anlamına gelmemektedir. Sadece ailede özel öğrenme güçlüğü geçmişi olması çocuklarda da görülme riskini artırmaktadır</a:t>
            </a:r>
          </a:p>
        </p:txBody>
      </p:sp>
      <p:sp>
        <p:nvSpPr>
          <p:cNvPr id="4" name="object 4"/>
          <p:cNvSpPr/>
          <p:nvPr/>
        </p:nvSpPr>
        <p:spPr>
          <a:xfrm>
            <a:off x="1411418" y="179464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18</a:t>
            </a:fld>
            <a:endParaRPr lang="tr-TR"/>
          </a:p>
        </p:txBody>
      </p:sp>
    </p:spTree>
    <p:extLst>
      <p:ext uri="{BB962C8B-B14F-4D97-AF65-F5344CB8AC3E}">
        <p14:creationId xmlns:p14="http://schemas.microsoft.com/office/powerpoint/2010/main" val="1920144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8489"/>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p:nvPr/>
        </p:nvSpPr>
        <p:spPr>
          <a:xfrm>
            <a:off x="1383633" y="1794644"/>
            <a:ext cx="15221585" cy="4321055"/>
          </a:xfrm>
          <a:prstGeom prst="rect">
            <a:avLst/>
          </a:prstGeom>
        </p:spPr>
        <p:txBody>
          <a:bodyPr vert="horz" wrap="square" lIns="0" tIns="12065" rIns="0" bIns="0" rtlCol="0">
            <a:spAutoFit/>
          </a:bodyPr>
          <a:lstStyle/>
          <a:p>
            <a:r>
              <a:rPr lang="tr-TR" sz="4000" dirty="0" smtClean="0"/>
              <a:t>Özel </a:t>
            </a:r>
            <a:r>
              <a:rPr lang="tr-TR" sz="4000" dirty="0"/>
              <a:t>öğrenme güçlüğünün muhtemel nedenlerinden bir başkası ise </a:t>
            </a:r>
            <a:r>
              <a:rPr lang="tr-TR" sz="4000" b="1" dirty="0"/>
              <a:t>beslenme yetersizliğidir</a:t>
            </a:r>
            <a:r>
              <a:rPr lang="tr-TR" sz="4000" dirty="0"/>
              <a:t>. Çocuklarda görülen </a:t>
            </a:r>
            <a:r>
              <a:rPr lang="tr-TR" sz="4000" u="sng" dirty="0"/>
              <a:t>beslenme yetersizliği duyular arası becerilere zarar vermekte ve gelişimsel geriliğe </a:t>
            </a:r>
            <a:r>
              <a:rPr lang="tr-TR" sz="4000" dirty="0"/>
              <a:t>neden olmaktadır. Dolayısıyla öğrenme ile ilgili beceriler olumsuz etkilenmektedir. Ayrıca belirli gıdalara, gıda katkı maddelerine ve gıda boyalarına karşı alerji ve çevresel alerjiler bazı öğrenme güçlüklerine sebep olabilmektedir.</a:t>
            </a:r>
          </a:p>
        </p:txBody>
      </p:sp>
      <p:sp>
        <p:nvSpPr>
          <p:cNvPr id="4" name="object 4"/>
          <p:cNvSpPr/>
          <p:nvPr/>
        </p:nvSpPr>
        <p:spPr>
          <a:xfrm>
            <a:off x="1411418" y="179464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19</a:t>
            </a:fld>
            <a:endParaRPr lang="tr-TR"/>
          </a:p>
        </p:txBody>
      </p:sp>
    </p:spTree>
    <p:extLst>
      <p:ext uri="{BB962C8B-B14F-4D97-AF65-F5344CB8AC3E}">
        <p14:creationId xmlns:p14="http://schemas.microsoft.com/office/powerpoint/2010/main" val="333966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7"/>
          </p:nvPr>
        </p:nvSpPr>
        <p:spPr/>
        <p:txBody>
          <a:bodyPr/>
          <a:lstStyle/>
          <a:p>
            <a:fld id="{B6F15528-21DE-4FAA-801E-634DDDAF4B2B}" type="slidenum">
              <a:rPr lang="tr-TR" smtClean="0"/>
              <a:pPr/>
              <a:t>2</a:t>
            </a:fld>
            <a:endParaRPr lang="tr-TR"/>
          </a:p>
        </p:txBody>
      </p:sp>
      <p:sp>
        <p:nvSpPr>
          <p:cNvPr id="4" name="Dikdörtgen 3"/>
          <p:cNvSpPr/>
          <p:nvPr/>
        </p:nvSpPr>
        <p:spPr>
          <a:xfrm>
            <a:off x="1151112" y="967036"/>
            <a:ext cx="16057784" cy="7571303"/>
          </a:xfrm>
          <a:prstGeom prst="rect">
            <a:avLst/>
          </a:prstGeom>
        </p:spPr>
        <p:txBody>
          <a:bodyPr wrap="square">
            <a:spAutoFit/>
          </a:bodyPr>
          <a:lstStyle/>
          <a:p>
            <a:r>
              <a:rPr lang="tr-TR" sz="4400" dirty="0" smtClean="0"/>
              <a:t>    Özel </a:t>
            </a:r>
            <a:r>
              <a:rPr lang="tr-TR" sz="4400" dirty="0"/>
              <a:t>öğrenme güçlüğü kavramı çok eski bir kavram değildir. Dünyada 1960’lı yıllarda ilk defa kullanılmaya başlanan ‘özel öğrenme güçlüğü’ terimi ülkemizde de 1975 yılından bu yana yasal kaynaklarda yer almaktadır. Fakat özellikle son </a:t>
            </a:r>
            <a:r>
              <a:rPr lang="tr-TR" sz="4400" dirty="0" smtClean="0"/>
              <a:t>yıllarda ülkemizde özel öğrenme güçlüğü terimini daha sık duymaya başladık.</a:t>
            </a:r>
          </a:p>
          <a:p>
            <a:endParaRPr lang="tr-TR" sz="4400" dirty="0" smtClean="0"/>
          </a:p>
          <a:p>
            <a:r>
              <a:rPr lang="tr-TR" sz="4400" dirty="0" smtClean="0"/>
              <a:t>     </a:t>
            </a:r>
            <a:r>
              <a:rPr lang="tr-TR" sz="4400" dirty="0" err="1" smtClean="0"/>
              <a:t>Disleksi</a:t>
            </a:r>
            <a:r>
              <a:rPr lang="tr-TR" sz="4400" dirty="0" smtClean="0"/>
              <a:t> </a:t>
            </a:r>
            <a:r>
              <a:rPr lang="tr-TR" sz="4400" dirty="0"/>
              <a:t>bozukluğuna sahip ünlüler arasından Albert Einstein, </a:t>
            </a:r>
            <a:r>
              <a:rPr lang="tr-TR" sz="4400" dirty="0" err="1"/>
              <a:t>Auguste</a:t>
            </a:r>
            <a:r>
              <a:rPr lang="tr-TR" sz="4400" dirty="0"/>
              <a:t>   </a:t>
            </a:r>
            <a:r>
              <a:rPr lang="tr-TR" sz="4400" dirty="0" err="1" smtClean="0"/>
              <a:t>Rodin</a:t>
            </a:r>
            <a:r>
              <a:rPr lang="tr-TR" sz="4400" dirty="0"/>
              <a:t>, Thomas Edison, John Kennedy, John </a:t>
            </a:r>
            <a:r>
              <a:rPr lang="tr-TR" sz="4400" dirty="0" err="1"/>
              <a:t>Lennon</a:t>
            </a:r>
            <a:r>
              <a:rPr lang="tr-TR" sz="4400" dirty="0"/>
              <a:t>, </a:t>
            </a:r>
            <a:r>
              <a:rPr lang="tr-TR" sz="4400" dirty="0" err="1"/>
              <a:t>Michelangelo</a:t>
            </a:r>
            <a:r>
              <a:rPr lang="tr-TR" sz="4400" dirty="0"/>
              <a:t>, Walt Disney gibi isimler örnek verilebilir.</a:t>
            </a:r>
          </a:p>
          <a:p>
            <a:endParaRPr lang="tr-TR" sz="4400" dirty="0"/>
          </a:p>
          <a:p>
            <a:r>
              <a:rPr lang="tr-TR" sz="2800" dirty="0" smtClean="0"/>
              <a:t/>
            </a:r>
            <a:br>
              <a:rPr lang="tr-TR" sz="2800" dirty="0" smtClean="0"/>
            </a:br>
            <a:endParaRPr lang="tr-TR" dirty="0"/>
          </a:p>
        </p:txBody>
      </p:sp>
    </p:spTree>
    <p:extLst>
      <p:ext uri="{BB962C8B-B14F-4D97-AF65-F5344CB8AC3E}">
        <p14:creationId xmlns:p14="http://schemas.microsoft.com/office/powerpoint/2010/main" val="280455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8489"/>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p:nvPr/>
        </p:nvSpPr>
        <p:spPr>
          <a:xfrm>
            <a:off x="1411418" y="2400169"/>
            <a:ext cx="15221585" cy="4936608"/>
          </a:xfrm>
          <a:prstGeom prst="rect">
            <a:avLst/>
          </a:prstGeom>
        </p:spPr>
        <p:txBody>
          <a:bodyPr vert="horz" wrap="square" lIns="0" tIns="12065" rIns="0" bIns="0" rtlCol="0">
            <a:spAutoFit/>
          </a:bodyPr>
          <a:lstStyle/>
          <a:p>
            <a:r>
              <a:rPr lang="tr-TR" sz="4000" dirty="0"/>
              <a:t>Özel öğrenme güçlüğünün diğer muhtemel nedenleri arasında </a:t>
            </a:r>
            <a:r>
              <a:rPr lang="tr-TR" sz="4000" u="sng" dirty="0"/>
              <a:t>gebelik</a:t>
            </a:r>
            <a:r>
              <a:rPr lang="tr-TR" sz="4000" dirty="0"/>
              <a:t> süresince gelişen komplikasyonlar ve </a:t>
            </a:r>
            <a:r>
              <a:rPr lang="tr-TR" sz="4000" u="sng" dirty="0"/>
              <a:t>bebeğin anormal doğum pozisyonu</a:t>
            </a:r>
            <a:r>
              <a:rPr lang="tr-TR" sz="4000" dirty="0"/>
              <a:t>, oksijen yetersizliği (</a:t>
            </a:r>
            <a:r>
              <a:rPr lang="tr-TR" sz="4000" dirty="0" err="1"/>
              <a:t>anoksi</a:t>
            </a:r>
            <a:r>
              <a:rPr lang="tr-TR" sz="4000" dirty="0"/>
              <a:t>) veya kanda bulunan biyokimyasallar gibi nörolojik sisteme zarar veren doğum anında oluşabilecek olumsuz durumlar belirtilmektedir. Ayrıca annenin </a:t>
            </a:r>
            <a:r>
              <a:rPr lang="tr-TR" sz="4000" u="sng" dirty="0"/>
              <a:t>doğum öncesi dönemde zararlı madde kullanımı bebeğin gelişimini olumsuz yönde </a:t>
            </a:r>
            <a:r>
              <a:rPr lang="tr-TR" sz="4000" dirty="0"/>
              <a:t>etkileyebilmekte ve çocukta özel öğrenme güçlüğü dâhil birçok probleme neden olabilmektedir</a:t>
            </a:r>
            <a:r>
              <a:rPr lang="tr-TR" sz="4000" dirty="0" smtClean="0"/>
              <a:t>.</a:t>
            </a:r>
            <a:endParaRPr lang="tr-TR" sz="4000" dirty="0"/>
          </a:p>
        </p:txBody>
      </p:sp>
      <p:sp>
        <p:nvSpPr>
          <p:cNvPr id="4" name="object 4"/>
          <p:cNvSpPr/>
          <p:nvPr/>
        </p:nvSpPr>
        <p:spPr>
          <a:xfrm>
            <a:off x="1411418" y="179464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20</a:t>
            </a:fld>
            <a:endParaRPr lang="tr-TR"/>
          </a:p>
        </p:txBody>
      </p:sp>
    </p:spTree>
    <p:extLst>
      <p:ext uri="{BB962C8B-B14F-4D97-AF65-F5344CB8AC3E}">
        <p14:creationId xmlns:p14="http://schemas.microsoft.com/office/powerpoint/2010/main" val="2216746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p:nvPr/>
        </p:nvSpPr>
        <p:spPr>
          <a:xfrm>
            <a:off x="1411418" y="1992179"/>
            <a:ext cx="15221585" cy="6167714"/>
          </a:xfrm>
          <a:prstGeom prst="rect">
            <a:avLst/>
          </a:prstGeom>
        </p:spPr>
        <p:txBody>
          <a:bodyPr vert="horz" wrap="square" lIns="0" tIns="12065" rIns="0" bIns="0" rtlCol="0">
            <a:spAutoFit/>
          </a:bodyPr>
          <a:lstStyle/>
          <a:p>
            <a:r>
              <a:rPr lang="tr-TR" sz="4000" dirty="0"/>
              <a:t>Çevresel etmenler </a:t>
            </a:r>
            <a:endParaRPr lang="tr-TR" sz="4000" dirty="0" smtClean="0"/>
          </a:p>
          <a:p>
            <a:r>
              <a:rPr lang="tr-TR" sz="4000" dirty="0" smtClean="0"/>
              <a:t>Özellikle </a:t>
            </a:r>
            <a:r>
              <a:rPr lang="tr-TR" sz="4000" dirty="0"/>
              <a:t>çevrede bulunan zehirli maddeler çocuğun </a:t>
            </a:r>
            <a:r>
              <a:rPr lang="tr-TR" sz="4000" b="1" dirty="0"/>
              <a:t>beyin gelişimini veya beyindeki </a:t>
            </a:r>
            <a:r>
              <a:rPr lang="tr-TR" sz="4000" b="1" dirty="0" err="1"/>
              <a:t>işlemleme</a:t>
            </a:r>
            <a:r>
              <a:rPr lang="tr-TR" sz="4000" b="1" dirty="0"/>
              <a:t> süreçlerini olumsuz yönde etkileyebilmekte </a:t>
            </a:r>
            <a:r>
              <a:rPr lang="tr-TR" sz="4000" dirty="0"/>
              <a:t>ve birçok öğrenme sorununa neden olabilmektedir. </a:t>
            </a:r>
            <a:endParaRPr lang="tr-TR" sz="4000" dirty="0" smtClean="0"/>
          </a:p>
          <a:p>
            <a:r>
              <a:rPr lang="tr-TR" sz="4000" dirty="0" smtClean="0"/>
              <a:t>Ayrıca </a:t>
            </a:r>
            <a:r>
              <a:rPr lang="tr-TR" sz="4000" dirty="0"/>
              <a:t>şiddetli kafa travmaları (yaralanmaları) çocuklarda özel öğrenme güçlüğü görülmesine neden olabilmektedir. </a:t>
            </a:r>
            <a:endParaRPr lang="tr-TR" sz="4000" dirty="0" smtClean="0"/>
          </a:p>
          <a:p>
            <a:r>
              <a:rPr lang="tr-TR" sz="4000" dirty="0" smtClean="0"/>
              <a:t>Düşük </a:t>
            </a:r>
            <a:r>
              <a:rPr lang="tr-TR" sz="4000" dirty="0" err="1"/>
              <a:t>sosyo</a:t>
            </a:r>
            <a:r>
              <a:rPr lang="tr-TR" sz="4000" dirty="0"/>
              <a:t>-ekonomik seviye ve yoksulluk da çocukların zihinsel gelişimleri için gereksinim duydukları </a:t>
            </a:r>
            <a:r>
              <a:rPr lang="tr-TR" sz="4000" u="sng" dirty="0"/>
              <a:t>uyaranlardan</a:t>
            </a:r>
            <a:r>
              <a:rPr lang="tr-TR" sz="4000" dirty="0"/>
              <a:t> ve fiziksel gelişimleri için gereksinim duydukları gıda maddelerinden yoksun kalmaları dolayısıyla özel öğrenme güçlüğünün nedenlerinden biri olabilmektedir.</a:t>
            </a:r>
          </a:p>
        </p:txBody>
      </p:sp>
      <p:sp>
        <p:nvSpPr>
          <p:cNvPr id="4" name="object 4"/>
          <p:cNvSpPr/>
          <p:nvPr/>
        </p:nvSpPr>
        <p:spPr>
          <a:xfrm>
            <a:off x="1411418" y="179464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21</a:t>
            </a:fld>
            <a:endParaRPr lang="tr-TR"/>
          </a:p>
        </p:txBody>
      </p:sp>
    </p:spTree>
    <p:extLst>
      <p:ext uri="{BB962C8B-B14F-4D97-AF65-F5344CB8AC3E}">
        <p14:creationId xmlns:p14="http://schemas.microsoft.com/office/powerpoint/2010/main" val="383417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p:nvPr/>
        </p:nvSpPr>
        <p:spPr>
          <a:xfrm>
            <a:off x="1321157" y="2607320"/>
            <a:ext cx="15221585" cy="4197350"/>
          </a:xfrm>
          <a:prstGeom prst="rect">
            <a:avLst/>
          </a:prstGeom>
        </p:spPr>
        <p:txBody>
          <a:bodyPr vert="horz" wrap="square" lIns="0" tIns="12065" rIns="0" bIns="0" rtlCol="0">
            <a:spAutoFit/>
          </a:bodyPr>
          <a:lstStyle/>
          <a:p>
            <a:pPr marL="12700" marR="142875">
              <a:lnSpc>
                <a:spcPct val="115500"/>
              </a:lnSpc>
              <a:spcBef>
                <a:spcPts val="95"/>
              </a:spcBef>
            </a:pPr>
            <a:r>
              <a:rPr sz="3950" dirty="0">
                <a:solidFill>
                  <a:srgbClr val="2B2B2E"/>
                </a:solidFill>
                <a:latin typeface="Arial"/>
                <a:cs typeface="Arial"/>
              </a:rPr>
              <a:t>Özel öğrenme </a:t>
            </a:r>
            <a:r>
              <a:rPr sz="3950" spc="-5" dirty="0">
                <a:solidFill>
                  <a:srgbClr val="2B2B2E"/>
                </a:solidFill>
                <a:latin typeface="Arial"/>
                <a:cs typeface="Arial"/>
              </a:rPr>
              <a:t>güçlüğünün muhtemel nedenleri </a:t>
            </a:r>
            <a:r>
              <a:rPr sz="3950" dirty="0">
                <a:solidFill>
                  <a:srgbClr val="2B2B2E"/>
                </a:solidFill>
                <a:latin typeface="Arial"/>
                <a:cs typeface="Arial"/>
              </a:rPr>
              <a:t>çok </a:t>
            </a:r>
            <a:r>
              <a:rPr sz="3950" spc="-5" dirty="0">
                <a:solidFill>
                  <a:srgbClr val="2B2B2E"/>
                </a:solidFill>
                <a:latin typeface="Arial"/>
                <a:cs typeface="Arial"/>
              </a:rPr>
              <a:t>çeşitlidir </a:t>
            </a:r>
            <a:r>
              <a:rPr sz="3950" dirty="0">
                <a:solidFill>
                  <a:srgbClr val="2B2B2E"/>
                </a:solidFill>
                <a:latin typeface="Arial"/>
                <a:cs typeface="Arial"/>
              </a:rPr>
              <a:t>ve </a:t>
            </a:r>
            <a:r>
              <a:rPr sz="3950" spc="-5" dirty="0">
                <a:solidFill>
                  <a:srgbClr val="2B2B2E"/>
                </a:solidFill>
                <a:latin typeface="Arial"/>
                <a:cs typeface="Arial"/>
              </a:rPr>
              <a:t>özel  </a:t>
            </a:r>
            <a:r>
              <a:rPr sz="3950" dirty="0">
                <a:solidFill>
                  <a:srgbClr val="2B2B2E"/>
                </a:solidFill>
                <a:latin typeface="Arial"/>
                <a:cs typeface="Arial"/>
              </a:rPr>
              <a:t>öğrenme </a:t>
            </a:r>
            <a:r>
              <a:rPr sz="3950" spc="-5" dirty="0">
                <a:solidFill>
                  <a:srgbClr val="2B2B2E"/>
                </a:solidFill>
                <a:latin typeface="Arial"/>
                <a:cs typeface="Arial"/>
              </a:rPr>
              <a:t>güçlüğü olan çocuklarla çalışırken </a:t>
            </a:r>
            <a:r>
              <a:rPr sz="3950" u="sng" spc="-5" dirty="0">
                <a:solidFill>
                  <a:srgbClr val="2B2B2E"/>
                </a:solidFill>
                <a:latin typeface="Arial"/>
                <a:cs typeface="Arial"/>
              </a:rPr>
              <a:t>nedenlerden </a:t>
            </a:r>
            <a:r>
              <a:rPr sz="3950" u="sng" dirty="0">
                <a:solidFill>
                  <a:srgbClr val="2B2B2E"/>
                </a:solidFill>
                <a:latin typeface="Arial"/>
                <a:cs typeface="Arial"/>
              </a:rPr>
              <a:t>daha</a:t>
            </a:r>
            <a:r>
              <a:rPr sz="3950" u="sng" spc="105" dirty="0">
                <a:solidFill>
                  <a:srgbClr val="2B2B2E"/>
                </a:solidFill>
                <a:latin typeface="Arial"/>
                <a:cs typeface="Arial"/>
              </a:rPr>
              <a:t> </a:t>
            </a:r>
            <a:r>
              <a:rPr sz="3950" u="sng" spc="-5" dirty="0">
                <a:solidFill>
                  <a:srgbClr val="2B2B2E"/>
                </a:solidFill>
                <a:latin typeface="Arial"/>
                <a:cs typeface="Arial"/>
              </a:rPr>
              <a:t>çok,</a:t>
            </a:r>
            <a:endParaRPr sz="3950" u="sng" dirty="0">
              <a:latin typeface="Arial"/>
              <a:cs typeface="Arial"/>
            </a:endParaRPr>
          </a:p>
          <a:p>
            <a:pPr marL="12700" marR="5080">
              <a:lnSpc>
                <a:spcPct val="115500"/>
              </a:lnSpc>
              <a:spcBef>
                <a:spcPts val="5"/>
              </a:spcBef>
            </a:pPr>
            <a:r>
              <a:rPr sz="3950" u="sng" spc="-990" dirty="0">
                <a:solidFill>
                  <a:srgbClr val="2B2B2E"/>
                </a:solidFill>
                <a:uFill>
                  <a:solidFill>
                    <a:srgbClr val="2B2B2E"/>
                  </a:solidFill>
                </a:uFill>
                <a:latin typeface="Times New Roman"/>
                <a:cs typeface="Times New Roman"/>
              </a:rPr>
              <a:t> </a:t>
            </a:r>
            <a:r>
              <a:rPr sz="3950" u="sng" spc="-5" dirty="0">
                <a:solidFill>
                  <a:srgbClr val="2B2B2E"/>
                </a:solidFill>
                <a:uFill>
                  <a:solidFill>
                    <a:srgbClr val="2B2B2E"/>
                  </a:solidFill>
                </a:uFill>
                <a:latin typeface="Arial"/>
                <a:cs typeface="Arial"/>
              </a:rPr>
              <a:t>ilerleme</a:t>
            </a:r>
            <a:r>
              <a:rPr sz="3950" u="sng" spc="-5" dirty="0">
                <a:solidFill>
                  <a:srgbClr val="2B2B2E"/>
                </a:solidFill>
                <a:latin typeface="Arial"/>
                <a:cs typeface="Arial"/>
              </a:rPr>
              <a:t>y</a:t>
            </a:r>
            <a:r>
              <a:rPr sz="3950" u="sng" spc="-5" dirty="0">
                <a:solidFill>
                  <a:srgbClr val="2B2B2E"/>
                </a:solidFill>
                <a:uFill>
                  <a:solidFill>
                    <a:srgbClr val="2B2B2E"/>
                  </a:solidFill>
                </a:uFill>
                <a:latin typeface="Arial"/>
                <a:cs typeface="Arial"/>
              </a:rPr>
              <a:t>i </a:t>
            </a:r>
            <a:r>
              <a:rPr sz="3950" u="sng" dirty="0">
                <a:solidFill>
                  <a:srgbClr val="2B2B2E"/>
                </a:solidFill>
                <a:uFill>
                  <a:solidFill>
                    <a:srgbClr val="2B2B2E"/>
                  </a:solidFill>
                </a:uFill>
                <a:latin typeface="Arial"/>
                <a:cs typeface="Arial"/>
              </a:rPr>
              <a:t>ve </a:t>
            </a:r>
            <a:r>
              <a:rPr sz="3950" u="sng" spc="-5" dirty="0">
                <a:solidFill>
                  <a:srgbClr val="2B2B2E"/>
                </a:solidFill>
                <a:uFill>
                  <a:solidFill>
                    <a:srgbClr val="2B2B2E"/>
                  </a:solidFill>
                </a:uFill>
                <a:latin typeface="Arial"/>
                <a:cs typeface="Arial"/>
              </a:rPr>
              <a:t>gelişimi nasıl desteklemek gerektiğine</a:t>
            </a:r>
            <a:r>
              <a:rPr sz="3950" u="sng" spc="-5" dirty="0">
                <a:solidFill>
                  <a:srgbClr val="2B2B2E"/>
                </a:solidFill>
                <a:latin typeface="Arial"/>
                <a:cs typeface="Arial"/>
              </a:rPr>
              <a:t> odaklanılmalıdır</a:t>
            </a:r>
            <a:r>
              <a:rPr sz="3950" spc="-5" dirty="0">
                <a:solidFill>
                  <a:srgbClr val="2B2B2E"/>
                </a:solidFill>
                <a:latin typeface="Arial"/>
                <a:cs typeface="Arial"/>
              </a:rPr>
              <a:t>.  </a:t>
            </a:r>
            <a:r>
              <a:rPr sz="3950" dirty="0">
                <a:solidFill>
                  <a:srgbClr val="2B2B2E"/>
                </a:solidFill>
                <a:latin typeface="Arial"/>
                <a:cs typeface="Arial"/>
              </a:rPr>
              <a:t>Bu kapsamda </a:t>
            </a:r>
            <a:r>
              <a:rPr sz="3950" spc="-5" dirty="0">
                <a:solidFill>
                  <a:srgbClr val="2B2B2E"/>
                </a:solidFill>
                <a:latin typeface="Arial"/>
                <a:cs typeface="Arial"/>
              </a:rPr>
              <a:t>özel </a:t>
            </a:r>
            <a:r>
              <a:rPr sz="3950" dirty="0">
                <a:solidFill>
                  <a:srgbClr val="2B2B2E"/>
                </a:solidFill>
                <a:latin typeface="Arial"/>
                <a:cs typeface="Arial"/>
              </a:rPr>
              <a:t>öğrenme </a:t>
            </a:r>
            <a:r>
              <a:rPr sz="3950" spc="-5" dirty="0">
                <a:solidFill>
                  <a:srgbClr val="2B2B2E"/>
                </a:solidFill>
                <a:latin typeface="Arial"/>
                <a:cs typeface="Arial"/>
              </a:rPr>
              <a:t>güçlüğü olan çocukların özelliklerini  bilmek ailelere </a:t>
            </a:r>
            <a:r>
              <a:rPr sz="3950" dirty="0">
                <a:solidFill>
                  <a:srgbClr val="2B2B2E"/>
                </a:solidFill>
                <a:latin typeface="Arial"/>
                <a:cs typeface="Arial"/>
              </a:rPr>
              <a:t>ve bu </a:t>
            </a:r>
            <a:r>
              <a:rPr sz="3950" spc="-5" dirty="0">
                <a:solidFill>
                  <a:srgbClr val="2B2B2E"/>
                </a:solidFill>
                <a:latin typeface="Arial"/>
                <a:cs typeface="Arial"/>
              </a:rPr>
              <a:t>çocuklarla çalışacak uzmanlara yardımcı  olabilecektir.</a:t>
            </a:r>
            <a:endParaRPr sz="3950" dirty="0">
              <a:latin typeface="Arial"/>
              <a:cs typeface="Arial"/>
            </a:endParaRPr>
          </a:p>
        </p:txBody>
      </p:sp>
      <p:sp>
        <p:nvSpPr>
          <p:cNvPr id="4" name="object 4"/>
          <p:cNvSpPr/>
          <p:nvPr/>
        </p:nvSpPr>
        <p:spPr>
          <a:xfrm>
            <a:off x="1411418" y="179464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11418" y="7553626"/>
            <a:ext cx="6521631" cy="191728"/>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9261475"/>
          </a:xfrm>
          <a:custGeom>
            <a:avLst/>
            <a:gdLst/>
            <a:ahLst/>
            <a:cxnLst/>
            <a:rect l="l" t="t" r="r" b="b"/>
            <a:pathLst>
              <a:path w="18288000" h="9261475">
                <a:moveTo>
                  <a:pt x="0" y="9261280"/>
                </a:moveTo>
                <a:lnTo>
                  <a:pt x="18287999" y="9261280"/>
                </a:lnTo>
                <a:lnTo>
                  <a:pt x="18287999" y="0"/>
                </a:lnTo>
                <a:lnTo>
                  <a:pt x="0" y="0"/>
                </a:lnTo>
                <a:lnTo>
                  <a:pt x="0" y="9261280"/>
                </a:lnTo>
                <a:close/>
              </a:path>
            </a:pathLst>
          </a:custGeom>
          <a:solidFill>
            <a:srgbClr val="FEF9DD"/>
          </a:solidFill>
        </p:spPr>
        <p:txBody>
          <a:bodyPr wrap="square" lIns="0" tIns="0" rIns="0" bIns="0" rtlCol="0"/>
          <a:lstStyle/>
          <a:p>
            <a:endParaRPr/>
          </a:p>
        </p:txBody>
      </p:sp>
      <p:sp>
        <p:nvSpPr>
          <p:cNvPr id="3" name="object 3"/>
          <p:cNvSpPr txBox="1">
            <a:spLocks noGrp="1"/>
          </p:cNvSpPr>
          <p:nvPr>
            <p:ph type="title"/>
          </p:nvPr>
        </p:nvSpPr>
        <p:spPr>
          <a:xfrm>
            <a:off x="1581257" y="4135388"/>
            <a:ext cx="16437980" cy="1739964"/>
          </a:xfrm>
          <a:prstGeom prst="rect">
            <a:avLst/>
          </a:prstGeom>
        </p:spPr>
        <p:txBody>
          <a:bodyPr vert="horz" wrap="square" lIns="0" tIns="11430" rIns="0" bIns="0" rtlCol="0">
            <a:spAutoFit/>
          </a:bodyPr>
          <a:lstStyle/>
          <a:p>
            <a:pPr marL="12700" marR="5080">
              <a:lnSpc>
                <a:spcPct val="116599"/>
              </a:lnSpc>
              <a:spcBef>
                <a:spcPts val="90"/>
              </a:spcBef>
              <a:tabLst>
                <a:tab pos="9483090" algn="l"/>
              </a:tabLst>
            </a:pPr>
            <a:r>
              <a:rPr sz="4800" spc="15" dirty="0"/>
              <a:t>Özel öğrenme </a:t>
            </a:r>
            <a:r>
              <a:rPr sz="4800" spc="10" dirty="0"/>
              <a:t>güçlüğü olan çocuklara yönelik </a:t>
            </a:r>
            <a:r>
              <a:rPr sz="4800" spc="15" dirty="0"/>
              <a:t>ön </a:t>
            </a:r>
            <a:r>
              <a:rPr sz="4800" spc="10" dirty="0"/>
              <a:t>yargılı  davranışlarda</a:t>
            </a:r>
            <a:r>
              <a:rPr sz="4800" spc="20" dirty="0"/>
              <a:t>n</a:t>
            </a:r>
            <a:r>
              <a:rPr sz="4800" spc="5" dirty="0"/>
              <a:t> </a:t>
            </a:r>
            <a:r>
              <a:rPr sz="4800" spc="10" dirty="0"/>
              <a:t>v</a:t>
            </a:r>
            <a:r>
              <a:rPr sz="4800" spc="20" dirty="0"/>
              <a:t>e</a:t>
            </a:r>
            <a:r>
              <a:rPr sz="4800" spc="5" dirty="0"/>
              <a:t> </a:t>
            </a:r>
            <a:r>
              <a:rPr sz="4800" spc="10" dirty="0" err="1"/>
              <a:t>varsayımd</a:t>
            </a:r>
            <a:r>
              <a:rPr sz="4800" spc="20" dirty="0" err="1"/>
              <a:t>a</a:t>
            </a:r>
            <a:r>
              <a:rPr sz="4800" spc="5" dirty="0"/>
              <a:t> </a:t>
            </a:r>
            <a:r>
              <a:rPr sz="4800" spc="10" dirty="0" err="1" smtClean="0"/>
              <a:t>bulunmakta</a:t>
            </a:r>
            <a:r>
              <a:rPr sz="4800" spc="20" dirty="0" err="1" smtClean="0"/>
              <a:t>n</a:t>
            </a:r>
            <a:r>
              <a:rPr lang="tr-TR" sz="4800" dirty="0"/>
              <a:t> </a:t>
            </a:r>
            <a:r>
              <a:rPr sz="4800" spc="10" dirty="0" err="1" smtClean="0"/>
              <a:t>kaçınılmalıdır</a:t>
            </a:r>
            <a:r>
              <a:rPr sz="3700" spc="10" dirty="0"/>
              <a:t>.</a:t>
            </a:r>
            <a:endParaRPr sz="3700" dirty="0"/>
          </a:p>
        </p:txBody>
      </p:sp>
      <p:sp>
        <p:nvSpPr>
          <p:cNvPr id="4" name="object 4"/>
          <p:cNvSpPr/>
          <p:nvPr/>
        </p:nvSpPr>
        <p:spPr>
          <a:xfrm>
            <a:off x="1581257" y="6917904"/>
            <a:ext cx="6521631" cy="1917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9259299"/>
            <a:ext cx="18288000" cy="10276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165054" y="0"/>
            <a:ext cx="4122945" cy="1904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581257" y="3493785"/>
            <a:ext cx="6521631" cy="191728"/>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23</a:t>
            </a:fld>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1554351" y="4181145"/>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9458324" y="3258442"/>
            <a:ext cx="133349" cy="13334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spc="10" dirty="0"/>
              <a:t>DEH</a:t>
            </a:r>
            <a:r>
              <a:rPr spc="15" dirty="0"/>
              <a:t>B</a:t>
            </a:r>
          </a:p>
        </p:txBody>
      </p:sp>
      <p:sp>
        <p:nvSpPr>
          <p:cNvPr id="6" name="object 6"/>
          <p:cNvSpPr/>
          <p:nvPr/>
        </p:nvSpPr>
        <p:spPr>
          <a:xfrm>
            <a:off x="9458324" y="3858517"/>
            <a:ext cx="133349" cy="13334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458324" y="4458592"/>
            <a:ext cx="133349" cy="13334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458324" y="5058667"/>
            <a:ext cx="133349" cy="13334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458324" y="5658742"/>
            <a:ext cx="133349" cy="13334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458324" y="6258817"/>
            <a:ext cx="133349" cy="133349"/>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458324" y="6858892"/>
            <a:ext cx="133349" cy="133349"/>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9458324" y="7458967"/>
            <a:ext cx="133349" cy="133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9458324" y="8059042"/>
            <a:ext cx="133349" cy="13334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458324" y="8659117"/>
            <a:ext cx="133349" cy="133349"/>
          </a:xfrm>
          <a:prstGeom prst="rect">
            <a:avLst/>
          </a:prstGeom>
          <a:blipFill>
            <a:blip r:embed="rId4" cstate="print"/>
            <a:stretch>
              <a:fillRect/>
            </a:stretch>
          </a:blipFill>
        </p:spPr>
        <p:txBody>
          <a:bodyPr wrap="square" lIns="0" tIns="0" rIns="0" bIns="0" rtlCol="0"/>
          <a:lstStyle/>
          <a:p>
            <a:endParaRPr/>
          </a:p>
        </p:txBody>
      </p:sp>
      <p:sp>
        <p:nvSpPr>
          <p:cNvPr id="15" name="object 15"/>
          <p:cNvSpPr txBox="1">
            <a:spLocks noGrp="1"/>
          </p:cNvSpPr>
          <p:nvPr>
            <p:ph sz="half" idx="3"/>
          </p:nvPr>
        </p:nvSpPr>
        <p:spPr>
          <a:prstGeom prst="rect">
            <a:avLst/>
          </a:prstGeom>
        </p:spPr>
        <p:txBody>
          <a:bodyPr vert="horz" wrap="square" lIns="0" tIns="12065" rIns="0" bIns="0" rtlCol="0">
            <a:spAutoFit/>
          </a:bodyPr>
          <a:lstStyle/>
          <a:p>
            <a:pPr marL="12700" marR="2482215">
              <a:lnSpc>
                <a:spcPct val="117500"/>
              </a:lnSpc>
              <a:spcBef>
                <a:spcPts val="95"/>
              </a:spcBef>
            </a:pPr>
            <a:r>
              <a:rPr spc="10" dirty="0"/>
              <a:t>Okuma </a:t>
            </a:r>
            <a:r>
              <a:rPr spc="5" dirty="0"/>
              <a:t>güçlüğü  Zayıf motor beceriler  Bellek problemleri  Yazılı dil problemleri  Sözel dil</a:t>
            </a:r>
            <a:r>
              <a:rPr spc="-35" dirty="0"/>
              <a:t> </a:t>
            </a:r>
            <a:r>
              <a:rPr spc="5" dirty="0"/>
              <a:t>problemleri</a:t>
            </a:r>
          </a:p>
          <a:p>
            <a:pPr marL="12700" marR="5080">
              <a:lnSpc>
                <a:spcPct val="117500"/>
              </a:lnSpc>
            </a:pPr>
            <a:r>
              <a:rPr spc="5" dirty="0"/>
              <a:t>Sosyal becerilerde bozukluk  Psikolojik işlemleme yetersizlikleri  Karar </a:t>
            </a:r>
            <a:r>
              <a:rPr spc="10" dirty="0"/>
              <a:t>vermede</a:t>
            </a:r>
            <a:r>
              <a:rPr spc="-5" dirty="0"/>
              <a:t> </a:t>
            </a:r>
            <a:r>
              <a:rPr spc="5" dirty="0"/>
              <a:t>güçlük</a:t>
            </a:r>
          </a:p>
          <a:p>
            <a:pPr marL="12700">
              <a:lnSpc>
                <a:spcPct val="100000"/>
              </a:lnSpc>
              <a:spcBef>
                <a:spcPts val="705"/>
              </a:spcBef>
            </a:pPr>
            <a:r>
              <a:rPr spc="5" dirty="0"/>
              <a:t>Sosyal-duygusal</a:t>
            </a:r>
            <a:r>
              <a:rPr dirty="0"/>
              <a:t> </a:t>
            </a:r>
            <a:r>
              <a:rPr spc="5" dirty="0"/>
              <a:t>problemler</a:t>
            </a:r>
          </a:p>
        </p:txBody>
      </p:sp>
      <p:sp>
        <p:nvSpPr>
          <p:cNvPr id="16" name="object 16"/>
          <p:cNvSpPr/>
          <p:nvPr/>
        </p:nvSpPr>
        <p:spPr>
          <a:xfrm>
            <a:off x="1554353" y="6135256"/>
            <a:ext cx="5129683" cy="139283"/>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0" y="2738261"/>
            <a:ext cx="1459064" cy="182845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0" y="5722420"/>
            <a:ext cx="1459064" cy="1828459"/>
          </a:xfrm>
          <a:prstGeom prst="rect">
            <a:avLst/>
          </a:prstGeom>
          <a:blipFill>
            <a:blip r:embed="rId8" cstate="print"/>
            <a:stretch>
              <a:fillRect/>
            </a:stretch>
          </a:blipFill>
        </p:spPr>
        <p:txBody>
          <a:bodyPr wrap="square" lIns="0" tIns="0" rIns="0" bIns="0" rtlCol="0"/>
          <a:lstStyle/>
          <a:p>
            <a:endParaRPr/>
          </a:p>
        </p:txBody>
      </p:sp>
      <p:sp>
        <p:nvSpPr>
          <p:cNvPr id="19" name="object 19"/>
          <p:cNvSpPr txBox="1"/>
          <p:nvPr/>
        </p:nvSpPr>
        <p:spPr>
          <a:xfrm>
            <a:off x="1765240" y="4468717"/>
            <a:ext cx="5494020" cy="1397000"/>
          </a:xfrm>
          <a:prstGeom prst="rect">
            <a:avLst/>
          </a:prstGeom>
        </p:spPr>
        <p:txBody>
          <a:bodyPr vert="horz" wrap="square" lIns="0" tIns="12700" rIns="0" bIns="0" rtlCol="0">
            <a:spAutoFit/>
          </a:bodyPr>
          <a:lstStyle/>
          <a:p>
            <a:pPr marL="12700">
              <a:lnSpc>
                <a:spcPct val="100000"/>
              </a:lnSpc>
              <a:spcBef>
                <a:spcPts val="100"/>
              </a:spcBef>
            </a:pPr>
            <a:r>
              <a:rPr sz="9000" spc="-1495" dirty="0" smtClean="0">
                <a:solidFill>
                  <a:srgbClr val="2B2B2E"/>
                </a:solidFill>
                <a:latin typeface="Gabriola" pitchFamily="82" charset="0"/>
                <a:cs typeface="Calibri"/>
              </a:rPr>
              <a:t>Ö</a:t>
            </a:r>
            <a:r>
              <a:rPr lang="tr-TR" sz="9000" spc="-1495" dirty="0" smtClean="0">
                <a:solidFill>
                  <a:srgbClr val="2B2B2E"/>
                </a:solidFill>
                <a:latin typeface="Gabriola" pitchFamily="82" charset="0"/>
                <a:cs typeface="Calibri"/>
              </a:rPr>
              <a:t>               </a:t>
            </a:r>
            <a:r>
              <a:rPr sz="9000" spc="480" dirty="0" smtClean="0">
                <a:solidFill>
                  <a:srgbClr val="2B2B2E"/>
                </a:solidFill>
                <a:latin typeface="Gabriola" pitchFamily="82" charset="0"/>
                <a:cs typeface="Calibri"/>
              </a:rPr>
              <a:t>Z</a:t>
            </a:r>
            <a:r>
              <a:rPr sz="9000" spc="535" dirty="0" smtClean="0">
                <a:solidFill>
                  <a:srgbClr val="2B2B2E"/>
                </a:solidFill>
                <a:latin typeface="Gabriola" pitchFamily="82" charset="0"/>
                <a:cs typeface="Calibri"/>
              </a:rPr>
              <a:t>E</a:t>
            </a:r>
            <a:r>
              <a:rPr sz="9000" spc="50" dirty="0" smtClean="0">
                <a:solidFill>
                  <a:srgbClr val="2B2B2E"/>
                </a:solidFill>
                <a:latin typeface="Gabriola" pitchFamily="82" charset="0"/>
                <a:cs typeface="Calibri"/>
              </a:rPr>
              <a:t>LL</a:t>
            </a:r>
            <a:r>
              <a:rPr lang="tr-TR" sz="9000" spc="1330" dirty="0">
                <a:solidFill>
                  <a:srgbClr val="2B2B2E"/>
                </a:solidFill>
                <a:latin typeface="Gabriola" pitchFamily="82" charset="0"/>
                <a:cs typeface="Calibri"/>
              </a:rPr>
              <a:t>İ</a:t>
            </a:r>
            <a:r>
              <a:rPr sz="9000" spc="-229" dirty="0" smtClean="0">
                <a:solidFill>
                  <a:srgbClr val="2B2B2E"/>
                </a:solidFill>
                <a:latin typeface="Gabriola" pitchFamily="82" charset="0"/>
                <a:cs typeface="Calibri"/>
              </a:rPr>
              <a:t>K</a:t>
            </a:r>
            <a:r>
              <a:rPr sz="9000" spc="50" dirty="0" smtClean="0">
                <a:solidFill>
                  <a:srgbClr val="2B2B2E"/>
                </a:solidFill>
                <a:latin typeface="Gabriola" pitchFamily="82" charset="0"/>
                <a:cs typeface="Calibri"/>
              </a:rPr>
              <a:t>L</a:t>
            </a:r>
            <a:r>
              <a:rPr sz="9000" spc="535" dirty="0" smtClean="0">
                <a:solidFill>
                  <a:srgbClr val="2B2B2E"/>
                </a:solidFill>
                <a:latin typeface="Gabriola" pitchFamily="82" charset="0"/>
                <a:cs typeface="Calibri"/>
              </a:rPr>
              <a:t>E</a:t>
            </a:r>
            <a:r>
              <a:rPr sz="9000" spc="-405" dirty="0" smtClean="0">
                <a:solidFill>
                  <a:srgbClr val="2B2B2E"/>
                </a:solidFill>
                <a:latin typeface="Gabriola" pitchFamily="82" charset="0"/>
                <a:cs typeface="Calibri"/>
              </a:rPr>
              <a:t>R</a:t>
            </a:r>
            <a:endParaRPr sz="9000" dirty="0">
              <a:latin typeface="Gabriola" pitchFamily="82" charset="0"/>
              <a:cs typeface="Calibri"/>
            </a:endParaRPr>
          </a:p>
        </p:txBody>
      </p:sp>
      <p:sp>
        <p:nvSpPr>
          <p:cNvPr id="20" name="Slayt Numarası Yer Tutucusu 19"/>
          <p:cNvSpPr>
            <a:spLocks noGrp="1"/>
          </p:cNvSpPr>
          <p:nvPr>
            <p:ph type="sldNum" sz="quarter" idx="7"/>
          </p:nvPr>
        </p:nvSpPr>
        <p:spPr/>
        <p:txBody>
          <a:bodyPr/>
          <a:lstStyle/>
          <a:p>
            <a:fld id="{B6F15528-21DE-4FAA-801E-634DDDAF4B2B}" type="slidenum">
              <a:rPr lang="tr-TR" smtClean="0"/>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pPr>
              <a:lnSpc>
                <a:spcPct val="115000"/>
              </a:lnSpc>
              <a:spcAft>
                <a:spcPts val="1000"/>
              </a:spcAft>
            </a:pPr>
            <a:endParaRPr lang="tr-TR" sz="3200" b="1" dirty="0" smtClean="0">
              <a:ea typeface="Calibri"/>
              <a:cs typeface="Times New Roman"/>
            </a:endParaRPr>
          </a:p>
          <a:p>
            <a:pPr>
              <a:lnSpc>
                <a:spcPct val="115000"/>
              </a:lnSpc>
              <a:spcAft>
                <a:spcPts val="1000"/>
              </a:spcAft>
            </a:pPr>
            <a:r>
              <a:rPr lang="tr-TR" sz="3200" b="1" dirty="0">
                <a:ea typeface="Calibri"/>
                <a:cs typeface="Times New Roman"/>
              </a:rPr>
              <a:t> </a:t>
            </a:r>
            <a:r>
              <a:rPr lang="tr-TR" sz="3200" b="1" dirty="0" smtClean="0">
                <a:ea typeface="Calibri"/>
                <a:cs typeface="Times New Roman"/>
              </a:rPr>
              <a:t>                                          Okul </a:t>
            </a:r>
            <a:r>
              <a:rPr lang="tr-TR" sz="3200" b="1" dirty="0">
                <a:ea typeface="Calibri"/>
                <a:cs typeface="Times New Roman"/>
              </a:rPr>
              <a:t>öncesi dönemde: </a:t>
            </a:r>
            <a:endParaRPr lang="tr-TR" sz="3200" b="1" dirty="0" smtClean="0">
              <a:ea typeface="Calibri"/>
              <a:cs typeface="Times New Roman"/>
            </a:endParaRPr>
          </a:p>
          <a:p>
            <a:pPr>
              <a:lnSpc>
                <a:spcPct val="115000"/>
              </a:lnSpc>
              <a:spcAft>
                <a:spcPts val="1000"/>
              </a:spcAft>
            </a:pPr>
            <a:endParaRPr lang="tr-TR" sz="3200" b="1" dirty="0" smtClean="0">
              <a:ea typeface="Calibri"/>
              <a:cs typeface="Times New Roman"/>
            </a:endParaRPr>
          </a:p>
          <a:p>
            <a:pPr>
              <a:lnSpc>
                <a:spcPct val="115000"/>
              </a:lnSpc>
              <a:spcAft>
                <a:spcPts val="1000"/>
              </a:spcAft>
            </a:pPr>
            <a:endParaRPr lang="tr-TR" sz="3200" b="1" dirty="0">
              <a:ea typeface="Calibri"/>
              <a:cs typeface="Times New Roman"/>
            </a:endParaRPr>
          </a:p>
          <a:p>
            <a:pPr>
              <a:lnSpc>
                <a:spcPct val="115000"/>
              </a:lnSpc>
              <a:spcAft>
                <a:spcPts val="1000"/>
              </a:spcAft>
            </a:pPr>
            <a:r>
              <a:rPr lang="tr-TR" sz="3200" dirty="0" smtClean="0">
                <a:ea typeface="Calibri"/>
                <a:cs typeface="Times New Roman"/>
              </a:rPr>
              <a:t>• </a:t>
            </a:r>
            <a:r>
              <a:rPr lang="tr-TR" sz="3200" dirty="0">
                <a:ea typeface="Calibri"/>
                <a:cs typeface="Times New Roman"/>
              </a:rPr>
              <a:t>Konuşmada gecikme görülebilir. </a:t>
            </a:r>
          </a:p>
          <a:p>
            <a:pPr>
              <a:lnSpc>
                <a:spcPct val="115000"/>
              </a:lnSpc>
              <a:spcAft>
                <a:spcPts val="1000"/>
              </a:spcAft>
            </a:pPr>
            <a:r>
              <a:rPr lang="tr-TR" sz="3200" dirty="0">
                <a:ea typeface="Calibri"/>
                <a:cs typeface="Times New Roman"/>
              </a:rPr>
              <a:t>• Birbirine yakın heceli kelimelerde sesler karıştırılır. (“Su” yerine “bu” gibi) </a:t>
            </a:r>
          </a:p>
          <a:p>
            <a:pPr>
              <a:lnSpc>
                <a:spcPct val="115000"/>
              </a:lnSpc>
              <a:spcAft>
                <a:spcPts val="1000"/>
              </a:spcAft>
            </a:pPr>
            <a:r>
              <a:rPr lang="tr-TR" sz="3200" dirty="0">
                <a:ea typeface="Calibri"/>
                <a:cs typeface="Times New Roman"/>
              </a:rPr>
              <a:t>• Ayakkabıların bağlanmasında başarısızlık yaşanır. </a:t>
            </a:r>
          </a:p>
          <a:p>
            <a:pPr>
              <a:lnSpc>
                <a:spcPct val="115000"/>
              </a:lnSpc>
              <a:spcAft>
                <a:spcPts val="1000"/>
              </a:spcAft>
            </a:pPr>
            <a:r>
              <a:rPr lang="tr-TR" sz="3200" dirty="0">
                <a:ea typeface="Calibri"/>
                <a:cs typeface="Times New Roman"/>
              </a:rPr>
              <a:t>• Sağ-sol karıştırılır.</a:t>
            </a:r>
          </a:p>
          <a:p>
            <a:pPr>
              <a:lnSpc>
                <a:spcPct val="115000"/>
              </a:lnSpc>
              <a:spcAft>
                <a:spcPts val="1000"/>
              </a:spcAft>
            </a:pPr>
            <a:r>
              <a:rPr lang="tr-TR" sz="3200" dirty="0" smtClean="0">
                <a:ea typeface="Calibri"/>
                <a:cs typeface="Times New Roman"/>
              </a:rPr>
              <a:t>• </a:t>
            </a:r>
            <a:r>
              <a:rPr lang="tr-TR" sz="3200" dirty="0">
                <a:ea typeface="Calibri"/>
                <a:cs typeface="Times New Roman"/>
              </a:rPr>
              <a:t>Bir iş yapılırken her iki el de kullanılır, kullanılacak el konusunda belirgin bir seçim yapılamaz. </a:t>
            </a:r>
          </a:p>
          <a:p>
            <a:pPr>
              <a:lnSpc>
                <a:spcPct val="115000"/>
              </a:lnSpc>
              <a:spcAft>
                <a:spcPts val="1000"/>
              </a:spcAft>
            </a:pPr>
            <a:r>
              <a:rPr lang="tr-TR" sz="3200" dirty="0">
                <a:ea typeface="Calibri"/>
                <a:cs typeface="Times New Roman"/>
              </a:rPr>
              <a:t>• </a:t>
            </a:r>
            <a:r>
              <a:rPr lang="tr-TR" sz="3200" dirty="0" smtClean="0">
                <a:ea typeface="Calibri"/>
                <a:cs typeface="Times New Roman"/>
              </a:rPr>
              <a:t>• </a:t>
            </a:r>
            <a:r>
              <a:rPr lang="tr-TR" sz="3200" dirty="0">
                <a:ea typeface="Calibri"/>
                <a:cs typeface="Times New Roman"/>
              </a:rPr>
              <a:t>Zaman ve yön kavramları birbirine karıştırılır</a:t>
            </a:r>
            <a:r>
              <a:rPr lang="tr-TR" sz="3200" dirty="0" smtClean="0">
                <a:ea typeface="Calibri"/>
                <a:cs typeface="Times New Roman"/>
              </a:rPr>
              <a:t>.</a:t>
            </a:r>
            <a:endParaRPr lang="tr-TR" sz="3200" dirty="0">
              <a:ea typeface="Calibri"/>
              <a:cs typeface="Times New Roman"/>
            </a:endParaRPr>
          </a:p>
        </p:txBody>
      </p:sp>
      <p:sp>
        <p:nvSpPr>
          <p:cNvPr id="3" name="object 3"/>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306"/>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807"/>
            <a:ext cx="2546866" cy="302566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25</a:t>
            </a:fld>
            <a:endParaRPr lang="tr-TR"/>
          </a:p>
        </p:txBody>
      </p:sp>
    </p:spTree>
    <p:extLst>
      <p:ext uri="{BB962C8B-B14F-4D97-AF65-F5344CB8AC3E}">
        <p14:creationId xmlns:p14="http://schemas.microsoft.com/office/powerpoint/2010/main" val="1972001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5168" y="11"/>
            <a:ext cx="16632832"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pPr>
              <a:lnSpc>
                <a:spcPct val="115000"/>
              </a:lnSpc>
              <a:spcAft>
                <a:spcPts val="1000"/>
              </a:spcAft>
            </a:pPr>
            <a:r>
              <a:rPr lang="tr-TR" sz="2400" b="1" dirty="0">
                <a:ea typeface="Calibri"/>
                <a:cs typeface="Times New Roman"/>
              </a:rPr>
              <a:t>Okul döneminde:</a:t>
            </a:r>
            <a:endParaRPr lang="tr-TR" dirty="0">
              <a:ea typeface="Calibri"/>
              <a:cs typeface="Times New Roman"/>
            </a:endParaRPr>
          </a:p>
          <a:p>
            <a:pPr>
              <a:lnSpc>
                <a:spcPct val="115000"/>
              </a:lnSpc>
              <a:spcAft>
                <a:spcPts val="1000"/>
              </a:spcAft>
            </a:pPr>
            <a:r>
              <a:rPr lang="tr-TR" dirty="0">
                <a:ea typeface="Calibri"/>
                <a:cs typeface="Times New Roman"/>
              </a:rPr>
              <a:t> • </a:t>
            </a:r>
            <a:r>
              <a:rPr lang="tr-TR" sz="2800" dirty="0">
                <a:ea typeface="Calibri"/>
                <a:cs typeface="Times New Roman"/>
              </a:rPr>
              <a:t>Okuma </a:t>
            </a:r>
            <a:r>
              <a:rPr lang="tr-TR" sz="2800" b="1" dirty="0">
                <a:ea typeface="Calibri"/>
                <a:cs typeface="Times New Roman"/>
              </a:rPr>
              <a:t>geç ve zor </a:t>
            </a:r>
            <a:r>
              <a:rPr lang="tr-TR" sz="2800" dirty="0">
                <a:ea typeface="Calibri"/>
                <a:cs typeface="Times New Roman"/>
              </a:rPr>
              <a:t>öğrenilir.</a:t>
            </a:r>
          </a:p>
          <a:p>
            <a:pPr>
              <a:lnSpc>
                <a:spcPct val="115000"/>
              </a:lnSpc>
              <a:spcAft>
                <a:spcPts val="1000"/>
              </a:spcAft>
            </a:pPr>
            <a:r>
              <a:rPr lang="tr-TR" sz="2800" dirty="0">
                <a:ea typeface="Calibri"/>
                <a:cs typeface="Times New Roman"/>
              </a:rPr>
              <a:t> • Yavaş ve hatalı okunur. </a:t>
            </a:r>
          </a:p>
          <a:p>
            <a:pPr>
              <a:lnSpc>
                <a:spcPct val="115000"/>
              </a:lnSpc>
              <a:spcAft>
                <a:spcPts val="1000"/>
              </a:spcAft>
            </a:pPr>
            <a:r>
              <a:rPr lang="tr-TR" sz="2800" dirty="0">
                <a:ea typeface="Calibri"/>
                <a:cs typeface="Times New Roman"/>
              </a:rPr>
              <a:t>• Yazı bozuklukları çok sık görülür.</a:t>
            </a:r>
          </a:p>
          <a:p>
            <a:pPr>
              <a:lnSpc>
                <a:spcPct val="115000"/>
              </a:lnSpc>
              <a:spcAft>
                <a:spcPts val="1000"/>
              </a:spcAft>
            </a:pPr>
            <a:r>
              <a:rPr lang="tr-TR" sz="2800" dirty="0">
                <a:ea typeface="Calibri"/>
                <a:cs typeface="Times New Roman"/>
              </a:rPr>
              <a:t> • </a:t>
            </a:r>
            <a:r>
              <a:rPr lang="tr-TR" sz="2800" b="1" dirty="0">
                <a:ea typeface="Calibri"/>
                <a:cs typeface="Times New Roman"/>
              </a:rPr>
              <a:t>Çarpım tablosunu </a:t>
            </a:r>
            <a:r>
              <a:rPr lang="tr-TR" sz="2800" dirty="0">
                <a:ea typeface="Calibri"/>
                <a:cs typeface="Times New Roman"/>
              </a:rPr>
              <a:t>öğrenememe görülür. </a:t>
            </a:r>
          </a:p>
          <a:p>
            <a:pPr>
              <a:lnSpc>
                <a:spcPct val="115000"/>
              </a:lnSpc>
              <a:spcAft>
                <a:spcPts val="1000"/>
              </a:spcAft>
            </a:pPr>
            <a:r>
              <a:rPr lang="tr-TR" sz="2800" dirty="0">
                <a:ea typeface="Calibri"/>
                <a:cs typeface="Times New Roman"/>
              </a:rPr>
              <a:t>• </a:t>
            </a:r>
            <a:r>
              <a:rPr lang="tr-TR" sz="2800" b="1" dirty="0">
                <a:ea typeface="Calibri"/>
                <a:cs typeface="Times New Roman"/>
              </a:rPr>
              <a:t>d ile b, p ile b harflerini karıştırılır. </a:t>
            </a:r>
          </a:p>
          <a:p>
            <a:pPr>
              <a:lnSpc>
                <a:spcPct val="115000"/>
              </a:lnSpc>
              <a:spcAft>
                <a:spcPts val="1000"/>
              </a:spcAft>
            </a:pPr>
            <a:r>
              <a:rPr lang="tr-TR" sz="2800" dirty="0">
                <a:ea typeface="Calibri"/>
                <a:cs typeface="Times New Roman"/>
              </a:rPr>
              <a:t>• Okuduğunu anlamada sorun yaşanır. </a:t>
            </a:r>
          </a:p>
          <a:p>
            <a:pPr>
              <a:lnSpc>
                <a:spcPct val="115000"/>
              </a:lnSpc>
              <a:spcAft>
                <a:spcPts val="1000"/>
              </a:spcAft>
            </a:pPr>
            <a:r>
              <a:rPr lang="tr-TR" sz="2800" dirty="0">
                <a:ea typeface="Calibri"/>
                <a:cs typeface="Times New Roman"/>
              </a:rPr>
              <a:t>• Okurken sık sık harfler karıştırılır (“dağ” yerine “bağ”, “sal” yerine “şal” vb.). </a:t>
            </a:r>
          </a:p>
          <a:p>
            <a:pPr>
              <a:lnSpc>
                <a:spcPct val="115000"/>
              </a:lnSpc>
              <a:spcAft>
                <a:spcPts val="1000"/>
              </a:spcAft>
            </a:pPr>
            <a:r>
              <a:rPr lang="tr-TR" sz="2800" dirty="0">
                <a:ea typeface="Calibri"/>
                <a:cs typeface="Times New Roman"/>
              </a:rPr>
              <a:t>• Harflerin sırası karıştırılır (“kız” yerine “</a:t>
            </a:r>
            <a:r>
              <a:rPr lang="tr-TR" sz="2800" dirty="0" err="1">
                <a:ea typeface="Calibri"/>
                <a:cs typeface="Times New Roman"/>
              </a:rPr>
              <a:t>zık</a:t>
            </a:r>
            <a:r>
              <a:rPr lang="tr-TR" sz="2800" dirty="0">
                <a:ea typeface="Calibri"/>
                <a:cs typeface="Times New Roman"/>
              </a:rPr>
              <a:t>” veya “</a:t>
            </a:r>
            <a:r>
              <a:rPr lang="tr-TR" sz="2800" dirty="0" err="1">
                <a:ea typeface="Calibri"/>
                <a:cs typeface="Times New Roman"/>
              </a:rPr>
              <a:t>ızk</a:t>
            </a:r>
            <a:r>
              <a:rPr lang="tr-TR" sz="2800" dirty="0">
                <a:ea typeface="Calibri"/>
                <a:cs typeface="Times New Roman"/>
              </a:rPr>
              <a:t>” vb.). </a:t>
            </a:r>
          </a:p>
          <a:p>
            <a:pPr>
              <a:lnSpc>
                <a:spcPct val="115000"/>
              </a:lnSpc>
              <a:spcAft>
                <a:spcPts val="1000"/>
              </a:spcAft>
            </a:pPr>
            <a:r>
              <a:rPr lang="tr-TR" sz="2800" dirty="0">
                <a:ea typeface="Calibri"/>
                <a:cs typeface="Times New Roman"/>
              </a:rPr>
              <a:t>• Benzer kelimeler birbirine karıştırılır (“incir” yerine “zincir”, “en” yerine “ne” vb.). </a:t>
            </a:r>
          </a:p>
          <a:p>
            <a:pPr>
              <a:lnSpc>
                <a:spcPct val="115000"/>
              </a:lnSpc>
              <a:spcAft>
                <a:spcPts val="1000"/>
              </a:spcAft>
            </a:pPr>
            <a:r>
              <a:rPr lang="tr-TR" sz="2800" dirty="0">
                <a:ea typeface="Calibri"/>
                <a:cs typeface="Times New Roman"/>
              </a:rPr>
              <a:t>• </a:t>
            </a:r>
            <a:r>
              <a:rPr lang="tr-TR" sz="2800" b="1" dirty="0">
                <a:ea typeface="Calibri"/>
                <a:cs typeface="Times New Roman"/>
              </a:rPr>
              <a:t>Ayna görüntüsü ile ters olarak yazma</a:t>
            </a:r>
            <a:r>
              <a:rPr lang="tr-TR" sz="2800" dirty="0">
                <a:ea typeface="Calibri"/>
                <a:cs typeface="Times New Roman"/>
              </a:rPr>
              <a:t>.</a:t>
            </a:r>
          </a:p>
          <a:p>
            <a:pPr>
              <a:lnSpc>
                <a:spcPct val="115000"/>
              </a:lnSpc>
              <a:spcAft>
                <a:spcPts val="1000"/>
              </a:spcAft>
            </a:pPr>
            <a:r>
              <a:rPr lang="tr-TR" sz="2800" dirty="0">
                <a:ea typeface="Calibri"/>
                <a:cs typeface="Times New Roman"/>
              </a:rPr>
              <a:t> • Bazı kelimeler yanlış </a:t>
            </a:r>
            <a:r>
              <a:rPr lang="tr-TR" sz="2800" b="1" dirty="0">
                <a:ea typeface="Calibri"/>
                <a:cs typeface="Times New Roman"/>
              </a:rPr>
              <a:t>hecelenir, hece atlanır, heceler tersten </a:t>
            </a:r>
            <a:r>
              <a:rPr lang="tr-TR" sz="2800" dirty="0">
                <a:ea typeface="Calibri"/>
                <a:cs typeface="Times New Roman"/>
              </a:rPr>
              <a:t>okunur - yazılır. </a:t>
            </a:r>
          </a:p>
          <a:p>
            <a:pPr>
              <a:lnSpc>
                <a:spcPct val="115000"/>
              </a:lnSpc>
              <a:spcAft>
                <a:spcPts val="1000"/>
              </a:spcAft>
            </a:pPr>
            <a:r>
              <a:rPr lang="tr-TR" sz="2800" dirty="0">
                <a:ea typeface="Calibri"/>
                <a:cs typeface="Times New Roman"/>
              </a:rPr>
              <a:t>• Sesli okuma sırasında vurgulamalar inişli - çıkışlı olur ve noktalama işaretleri görülmez.</a:t>
            </a:r>
          </a:p>
          <a:p>
            <a:pPr>
              <a:lnSpc>
                <a:spcPct val="115000"/>
              </a:lnSpc>
              <a:spcAft>
                <a:spcPts val="1000"/>
              </a:spcAft>
            </a:pPr>
            <a:r>
              <a:rPr lang="tr-TR" sz="2800" dirty="0">
                <a:ea typeface="Calibri"/>
                <a:cs typeface="Times New Roman"/>
              </a:rPr>
              <a:t>• Sayfa yanlış ve düzensiz kullanılır, çizgiler arasında yazmada zorluk yaşanır. </a:t>
            </a:r>
            <a:endParaRPr lang="tr-TR" sz="2800" dirty="0">
              <a:ea typeface="Calibri"/>
              <a:cs typeface="Times New Roman"/>
            </a:endParaRPr>
          </a:p>
        </p:txBody>
      </p:sp>
      <p:sp>
        <p:nvSpPr>
          <p:cNvPr id="3" name="object 3"/>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306"/>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807"/>
            <a:ext cx="2546866" cy="302566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26</a:t>
            </a:fld>
            <a:endParaRPr lang="tr-TR"/>
          </a:p>
        </p:txBody>
      </p:sp>
    </p:spTree>
    <p:extLst>
      <p:ext uri="{BB962C8B-B14F-4D97-AF65-F5344CB8AC3E}">
        <p14:creationId xmlns:p14="http://schemas.microsoft.com/office/powerpoint/2010/main" val="2062046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306"/>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807"/>
            <a:ext cx="2546866" cy="302566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3153554" y="2557379"/>
            <a:ext cx="12608901" cy="5139740"/>
          </a:xfrm>
          <a:prstGeom prst="rect">
            <a:avLst/>
          </a:prstGeom>
        </p:spPr>
        <p:txBody>
          <a:bodyPr vert="horz" wrap="square" lIns="0" tIns="2540" rIns="0" bIns="0" rtlCol="0">
            <a:spAutoFit/>
          </a:bodyPr>
          <a:lstStyle/>
          <a:p>
            <a:pPr algn="ctr"/>
            <a:r>
              <a:rPr lang="tr-TR" sz="4800" dirty="0"/>
              <a:t>Özel öğrenme güçlüğü olan çocukların yaklaşık %60’ında </a:t>
            </a:r>
            <a:r>
              <a:rPr lang="tr-TR" sz="4800" b="1" dirty="0"/>
              <a:t>dil ve konuşma bozuklukları </a:t>
            </a:r>
            <a:r>
              <a:rPr lang="tr-TR" sz="4800" dirty="0"/>
              <a:t>gözlemlenmektedir. Özel öğrenme güçlüğü olan çocuklarda sık görülen özelliklerden biri de </a:t>
            </a:r>
            <a:r>
              <a:rPr lang="tr-TR" sz="4800" b="1" dirty="0"/>
              <a:t>dikkat eksikliğidir</a:t>
            </a:r>
            <a:r>
              <a:rPr lang="tr-TR" sz="4800" dirty="0"/>
              <a:t> ve bu çocuklar arasında dikkat eksikliğinin görülme sıklığı %50 ve üzerindedir.</a:t>
            </a:r>
          </a:p>
          <a:p>
            <a:pPr marL="12700" marR="5080" algn="ctr">
              <a:lnSpc>
                <a:spcPct val="102099"/>
              </a:lnSpc>
              <a:spcBef>
                <a:spcPts val="5"/>
              </a:spcBef>
            </a:pPr>
            <a:endParaRPr sz="4400" dirty="0">
              <a:latin typeface="Arial"/>
              <a:cs typeface="Arial"/>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1748"/>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306"/>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807"/>
            <a:ext cx="2546866" cy="302566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1871192" y="2438805"/>
            <a:ext cx="13421649" cy="5419432"/>
          </a:xfrm>
          <a:prstGeom prst="rect">
            <a:avLst/>
          </a:prstGeom>
        </p:spPr>
        <p:txBody>
          <a:bodyPr vert="horz" wrap="square" lIns="0" tIns="2540" rIns="0" bIns="0" rtlCol="0">
            <a:spAutoFit/>
          </a:bodyPr>
          <a:lstStyle/>
          <a:p>
            <a:pPr algn="ctr"/>
            <a:r>
              <a:rPr lang="tr-TR" sz="4400" dirty="0"/>
              <a:t>Özellikle bellek problemi yaşayan çocuklar yetişkinler tarafından ‘</a:t>
            </a:r>
            <a:r>
              <a:rPr lang="tr-TR" sz="4400" u="sng" dirty="0"/>
              <a:t>Anlattıklarım bir kulağından giriyor diğer kulağından çıkıyor</a:t>
            </a:r>
            <a:r>
              <a:rPr lang="tr-TR" sz="4400" dirty="0"/>
              <a:t>.’ şeklinde tanımlanmaktadır. Bellek problemi yaşayan bu çocuklar öğrendikleri bilgileri akılda tutmada, okudukları veya dinledikleri </a:t>
            </a:r>
            <a:r>
              <a:rPr lang="tr-TR" sz="4400" u="sng" dirty="0"/>
              <a:t>bilgiyi tekrarlamada, çoklu yönergeleri takip etmede ve bir işi sırasına göre </a:t>
            </a:r>
            <a:r>
              <a:rPr lang="tr-TR" sz="4400" dirty="0"/>
              <a:t>doğru şekilde gerçekleştirmede ciddi güçlükler yaşamaktadır. </a:t>
            </a:r>
            <a:endParaRPr sz="4000" dirty="0">
              <a:latin typeface="Arial"/>
              <a:cs typeface="Arial"/>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28</a:t>
            </a:fld>
            <a:endParaRPr lang="tr-TR"/>
          </a:p>
        </p:txBody>
      </p:sp>
    </p:spTree>
    <p:extLst>
      <p:ext uri="{BB962C8B-B14F-4D97-AF65-F5344CB8AC3E}">
        <p14:creationId xmlns:p14="http://schemas.microsoft.com/office/powerpoint/2010/main" val="895421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5484766" y="9048390"/>
            <a:ext cx="7026630" cy="16506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47"/>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306"/>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807"/>
            <a:ext cx="2546866" cy="3025667"/>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12"/>
            <a:ext cx="2659942" cy="260570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12"/>
            <a:ext cx="2659942" cy="2605702"/>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1871192" y="2438805"/>
            <a:ext cx="13421649" cy="3388107"/>
          </a:xfrm>
          <a:prstGeom prst="rect">
            <a:avLst/>
          </a:prstGeom>
        </p:spPr>
        <p:txBody>
          <a:bodyPr vert="horz" wrap="square" lIns="0" tIns="2540" rIns="0" bIns="0" rtlCol="0">
            <a:spAutoFit/>
          </a:bodyPr>
          <a:lstStyle/>
          <a:p>
            <a:pPr algn="ctr"/>
            <a:r>
              <a:rPr lang="tr-TR" sz="4400" b="1" dirty="0"/>
              <a:t>Sosyal-duygusal problemler </a:t>
            </a:r>
            <a:r>
              <a:rPr lang="tr-TR" sz="4400" dirty="0"/>
              <a:t>özel öğrenme güçlüğü olan çocuklarda görülebilecek özelliklerden biridir. Bu çocukların küçük yaşlardan itibaren akranları tarafından dışlanması ve öz benlik algılarında yaşanan sorunlar sosyal-duygusal problemler yaşama risklerini artırmaktadır.</a:t>
            </a:r>
            <a:endParaRPr sz="4000" dirty="0">
              <a:latin typeface="Arial"/>
              <a:cs typeface="Arial"/>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29</a:t>
            </a:fld>
            <a:endParaRPr lang="tr-TR"/>
          </a:p>
        </p:txBody>
      </p:sp>
    </p:spTree>
    <p:extLst>
      <p:ext uri="{BB962C8B-B14F-4D97-AF65-F5344CB8AC3E}">
        <p14:creationId xmlns:p14="http://schemas.microsoft.com/office/powerpoint/2010/main" val="44550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3120" y="462980"/>
            <a:ext cx="15913767" cy="9140964"/>
          </a:xfrm>
        </p:spPr>
        <p:txBody>
          <a:bodyPr/>
          <a:lstStyle/>
          <a:p>
            <a:pPr algn="l"/>
            <a:r>
              <a:rPr lang="tr-TR" sz="5400" dirty="0" smtClean="0"/>
              <a:t>Özel </a:t>
            </a:r>
            <a:r>
              <a:rPr lang="tr-TR" sz="5400" dirty="0"/>
              <a:t>öğrenme güçlüğü çocuğunuzun akademik ve sosyal gelişimi için bir son demek değildir. </a:t>
            </a:r>
            <a:r>
              <a:rPr lang="tr-TR" sz="5400" dirty="0" smtClean="0"/>
              <a:t/>
            </a:r>
            <a:br>
              <a:rPr lang="tr-TR" sz="5400" dirty="0" smtClean="0"/>
            </a:br>
            <a:r>
              <a:rPr lang="tr-TR" sz="5400" dirty="0" smtClean="0"/>
              <a:t>ÖÖG çocuğunuz </a:t>
            </a:r>
            <a:r>
              <a:rPr lang="tr-TR" sz="5400" dirty="0"/>
              <a:t>öğrenemez demek de değildir</a:t>
            </a:r>
            <a:r>
              <a:rPr lang="tr-TR" sz="5400" dirty="0" smtClean="0"/>
              <a:t>.</a:t>
            </a:r>
            <a:br>
              <a:rPr lang="tr-TR" sz="5400" dirty="0" smtClean="0"/>
            </a:br>
            <a:r>
              <a:rPr lang="tr-TR" sz="5400" dirty="0" smtClean="0"/>
              <a:t/>
            </a:r>
            <a:br>
              <a:rPr lang="tr-TR" sz="5400" dirty="0" smtClean="0"/>
            </a:br>
            <a:r>
              <a:rPr lang="tr-TR" sz="5400" dirty="0" smtClean="0"/>
              <a:t>ÖÖG bir </a:t>
            </a:r>
            <a:r>
              <a:rPr lang="tr-TR" sz="5400" dirty="0"/>
              <a:t>çocuk akranlarından </a:t>
            </a:r>
            <a:r>
              <a:rPr lang="tr-TR" sz="5400" b="1" u="sng" dirty="0"/>
              <a:t>farklı şekillerde ve farklı hızda </a:t>
            </a:r>
            <a:r>
              <a:rPr lang="tr-TR" sz="5400" dirty="0"/>
              <a:t>öğrenebilir. Doğru ve etkili bir eğitim ile yani ‘özel eğitim’ yaklaşımı ile özel öğrenme güçlüğü olan bir çocuk okulda başarılı olabilir ve gelecekte çok başarılı bir birey olarak hayatını sürdürebilir</a:t>
            </a:r>
            <a:r>
              <a:rPr lang="tr-TR" sz="5400" dirty="0" smtClean="0"/>
              <a:t>.</a:t>
            </a:r>
            <a:br>
              <a:rPr lang="tr-TR" sz="5400" dirty="0" smtClean="0"/>
            </a:br>
            <a:endParaRPr lang="tr-TR" sz="5400" dirty="0"/>
          </a:p>
        </p:txBody>
      </p:sp>
      <p:sp>
        <p:nvSpPr>
          <p:cNvPr id="3" name="Slayt Numarası Yer Tutucusu 2"/>
          <p:cNvSpPr>
            <a:spLocks noGrp="1"/>
          </p:cNvSpPr>
          <p:nvPr>
            <p:ph type="sldNum" sz="quarter" idx="7"/>
          </p:nvPr>
        </p:nvSpPr>
        <p:spPr/>
        <p:txBody>
          <a:bodyPr/>
          <a:lstStyle/>
          <a:p>
            <a:fld id="{B6F15528-21DE-4FAA-801E-634DDDAF4B2B}" type="slidenum">
              <a:rPr lang="tr-TR" smtClean="0"/>
              <a:pPr/>
              <a:t>3</a:t>
            </a:fld>
            <a:endParaRPr lang="tr-TR"/>
          </a:p>
        </p:txBody>
      </p:sp>
    </p:spTree>
    <p:extLst>
      <p:ext uri="{BB962C8B-B14F-4D97-AF65-F5344CB8AC3E}">
        <p14:creationId xmlns:p14="http://schemas.microsoft.com/office/powerpoint/2010/main" val="1104475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711133" y="7823292"/>
            <a:ext cx="7026630" cy="16551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11133" y="7514111"/>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35"/>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66"/>
            <a:ext cx="1386205" cy="1537335"/>
          </a:xfrm>
          <a:custGeom>
            <a:avLst/>
            <a:gdLst/>
            <a:ahLst/>
            <a:cxnLst/>
            <a:rect l="l" t="t" r="r" b="b"/>
            <a:pathLst>
              <a:path w="1386205" h="1537334">
                <a:moveTo>
                  <a:pt x="0" y="1536998"/>
                </a:moveTo>
                <a:lnTo>
                  <a:pt x="0" y="987039"/>
                </a:lnTo>
                <a:lnTo>
                  <a:pt x="30773" y="961510"/>
                </a:lnTo>
                <a:lnTo>
                  <a:pt x="70975" y="928220"/>
                </a:lnTo>
                <a:lnTo>
                  <a:pt x="111149" y="895017"/>
                </a:lnTo>
                <a:lnTo>
                  <a:pt x="151293" y="861901"/>
                </a:lnTo>
                <a:lnTo>
                  <a:pt x="191407" y="828870"/>
                </a:lnTo>
                <a:lnTo>
                  <a:pt x="231492"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8" y="503285"/>
                </a:lnTo>
                <a:lnTo>
                  <a:pt x="630705" y="471196"/>
                </a:lnTo>
                <a:lnTo>
                  <a:pt x="670460" y="439192"/>
                </a:lnTo>
                <a:lnTo>
                  <a:pt x="710186" y="407273"/>
                </a:lnTo>
                <a:lnTo>
                  <a:pt x="749881" y="375438"/>
                </a:lnTo>
                <a:lnTo>
                  <a:pt x="789546" y="343689"/>
                </a:lnTo>
                <a:lnTo>
                  <a:pt x="829180" y="312023"/>
                </a:lnTo>
                <a:lnTo>
                  <a:pt x="869771" y="279657"/>
                </a:lnTo>
                <a:lnTo>
                  <a:pt x="908801" y="248593"/>
                </a:lnTo>
                <a:lnTo>
                  <a:pt x="947898" y="217534"/>
                </a:lnTo>
                <a:lnTo>
                  <a:pt x="987409" y="186206"/>
                </a:lnTo>
                <a:lnTo>
                  <a:pt x="1026890" y="154962"/>
                </a:lnTo>
                <a:lnTo>
                  <a:pt x="1066339"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49" y="54049"/>
                </a:lnTo>
                <a:lnTo>
                  <a:pt x="1371368" y="91595"/>
                </a:lnTo>
                <a:lnTo>
                  <a:pt x="1382696" y="126897"/>
                </a:lnTo>
                <a:lnTo>
                  <a:pt x="1385895" y="154736"/>
                </a:lnTo>
                <a:lnTo>
                  <a:pt x="1385426" y="169891"/>
                </a:lnTo>
                <a:lnTo>
                  <a:pt x="1350690" y="205794"/>
                </a:lnTo>
                <a:lnTo>
                  <a:pt x="1315838" y="241703"/>
                </a:lnTo>
                <a:lnTo>
                  <a:pt x="1280869" y="277623"/>
                </a:lnTo>
                <a:lnTo>
                  <a:pt x="1245785" y="313554"/>
                </a:lnTo>
                <a:lnTo>
                  <a:pt x="1210585" y="349498"/>
                </a:lnTo>
                <a:lnTo>
                  <a:pt x="1175270" y="385460"/>
                </a:lnTo>
                <a:lnTo>
                  <a:pt x="1139840" y="421440"/>
                </a:lnTo>
                <a:lnTo>
                  <a:pt x="1104294"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5" y="819147"/>
                </a:lnTo>
                <a:lnTo>
                  <a:pt x="705770" y="855539"/>
                </a:lnTo>
                <a:lnTo>
                  <a:pt x="0" y="1536998"/>
                </a:lnTo>
                <a:close/>
              </a:path>
              <a:path w="1386205" h="1537334">
                <a:moveTo>
                  <a:pt x="0" y="1537276"/>
                </a:moveTo>
                <a:lnTo>
                  <a:pt x="0" y="1536998"/>
                </a:lnTo>
                <a:lnTo>
                  <a:pt x="705770" y="855539"/>
                </a:lnTo>
                <a:lnTo>
                  <a:pt x="670850"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3"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89"/>
            <a:ext cx="2930637" cy="316311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460450" y="12"/>
            <a:ext cx="2659942" cy="260570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67492" y="12"/>
            <a:ext cx="2659942" cy="260570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9303802" y="2286940"/>
            <a:ext cx="6791324" cy="655319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15533016" y="7187060"/>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12" name="object 12"/>
          <p:cNvSpPr/>
          <p:nvPr/>
        </p:nvSpPr>
        <p:spPr>
          <a:xfrm>
            <a:off x="16011807" y="7214581"/>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3" name="object 13"/>
          <p:cNvSpPr/>
          <p:nvPr/>
        </p:nvSpPr>
        <p:spPr>
          <a:xfrm>
            <a:off x="16225465" y="8655791"/>
            <a:ext cx="2063114" cy="1631314"/>
          </a:xfrm>
          <a:custGeom>
            <a:avLst/>
            <a:gdLst/>
            <a:ahLst/>
            <a:cxnLst/>
            <a:rect l="l" t="t" r="r" b="b"/>
            <a:pathLst>
              <a:path w="2063115" h="1631315">
                <a:moveTo>
                  <a:pt x="0" y="360104"/>
                </a:moveTo>
                <a:lnTo>
                  <a:pt x="301975" y="0"/>
                </a:lnTo>
                <a:lnTo>
                  <a:pt x="1537856" y="958554"/>
                </a:lnTo>
                <a:lnTo>
                  <a:pt x="2062533" y="1365998"/>
                </a:lnTo>
                <a:lnTo>
                  <a:pt x="2062533" y="1631207"/>
                </a:lnTo>
                <a:lnTo>
                  <a:pt x="1617759" y="1631207"/>
                </a:lnTo>
                <a:lnTo>
                  <a:pt x="0" y="360104"/>
                </a:lnTo>
                <a:close/>
              </a:path>
            </a:pathLst>
          </a:custGeom>
          <a:solidFill>
            <a:srgbClr val="324A99"/>
          </a:solidFill>
        </p:spPr>
        <p:txBody>
          <a:bodyPr wrap="square" lIns="0" tIns="0" rIns="0" bIns="0" rtlCol="0"/>
          <a:lstStyle/>
          <a:p>
            <a:endParaRPr/>
          </a:p>
        </p:txBody>
      </p:sp>
      <p:sp>
        <p:nvSpPr>
          <p:cNvPr id="14" name="object 14"/>
          <p:cNvSpPr/>
          <p:nvPr/>
        </p:nvSpPr>
        <p:spPr>
          <a:xfrm>
            <a:off x="15531858" y="7186306"/>
            <a:ext cx="230597" cy="16323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5741908" y="7261807"/>
            <a:ext cx="2546866" cy="3025667"/>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1376092" y="2536499"/>
            <a:ext cx="7691755" cy="4623435"/>
          </a:xfrm>
          <a:prstGeom prst="rect">
            <a:avLst/>
          </a:prstGeom>
        </p:spPr>
        <p:txBody>
          <a:bodyPr vert="horz" wrap="square" lIns="0" tIns="24130" rIns="0" bIns="0" rtlCol="0">
            <a:spAutoFit/>
          </a:bodyPr>
          <a:lstStyle/>
          <a:p>
            <a:pPr marL="12065" marR="5080" indent="-635" algn="ctr">
              <a:lnSpc>
                <a:spcPts val="7280"/>
              </a:lnSpc>
              <a:spcBef>
                <a:spcPts val="190"/>
              </a:spcBef>
            </a:pPr>
            <a:r>
              <a:rPr sz="5900" spc="-65" dirty="0">
                <a:solidFill>
                  <a:srgbClr val="2B2B2E"/>
                </a:solidFill>
                <a:latin typeface="Gabriola" pitchFamily="82" charset="0"/>
                <a:cs typeface="Calibri"/>
              </a:rPr>
              <a:t>ÖZEL </a:t>
            </a:r>
            <a:r>
              <a:rPr sz="5900" spc="-365" dirty="0">
                <a:solidFill>
                  <a:srgbClr val="2B2B2E"/>
                </a:solidFill>
                <a:latin typeface="Gabriola" pitchFamily="82" charset="0"/>
                <a:cs typeface="Calibri"/>
              </a:rPr>
              <a:t>ÖĞRENME </a:t>
            </a:r>
            <a:r>
              <a:rPr sz="5900" spc="-665" dirty="0">
                <a:solidFill>
                  <a:srgbClr val="2B2B2E"/>
                </a:solidFill>
                <a:latin typeface="Gabriola" pitchFamily="82" charset="0"/>
                <a:cs typeface="Calibri"/>
              </a:rPr>
              <a:t>GÜÇLÜĞÜ  </a:t>
            </a:r>
            <a:r>
              <a:rPr sz="5900" spc="-465" dirty="0">
                <a:solidFill>
                  <a:srgbClr val="2B2B2E"/>
                </a:solidFill>
                <a:latin typeface="Gabriola" pitchFamily="82" charset="0"/>
                <a:cs typeface="Calibri"/>
              </a:rPr>
              <a:t>OLAN </a:t>
            </a:r>
            <a:r>
              <a:rPr sz="5900" spc="-295" dirty="0">
                <a:solidFill>
                  <a:srgbClr val="2B2B2E"/>
                </a:solidFill>
                <a:latin typeface="Gabriola" pitchFamily="82" charset="0"/>
                <a:cs typeface="Calibri"/>
              </a:rPr>
              <a:t>ÇOCUKLARIN </a:t>
            </a:r>
            <a:r>
              <a:rPr sz="5900" spc="-165" dirty="0">
                <a:solidFill>
                  <a:srgbClr val="2B2B2E"/>
                </a:solidFill>
                <a:latin typeface="Gabriola" pitchFamily="82" charset="0"/>
                <a:cs typeface="Calibri"/>
              </a:rPr>
              <a:t>SOSYAL  </a:t>
            </a:r>
            <a:r>
              <a:rPr sz="5900" spc="340" dirty="0">
                <a:solidFill>
                  <a:srgbClr val="2B2B2E"/>
                </a:solidFill>
                <a:latin typeface="Gabriola" pitchFamily="82" charset="0"/>
                <a:cs typeface="Calibri"/>
              </a:rPr>
              <a:t>İLİŞKİLERİNİ </a:t>
            </a:r>
            <a:r>
              <a:rPr sz="5900" spc="-450" dirty="0">
                <a:solidFill>
                  <a:srgbClr val="2B2B2E"/>
                </a:solidFill>
                <a:latin typeface="Gabriola" pitchFamily="82" charset="0"/>
                <a:cs typeface="Calibri"/>
              </a:rPr>
              <a:t>OLUMSUZ  </a:t>
            </a:r>
            <a:r>
              <a:rPr sz="5900" spc="-240">
                <a:solidFill>
                  <a:srgbClr val="2B2B2E"/>
                </a:solidFill>
                <a:latin typeface="Gabriola" pitchFamily="82" charset="0"/>
                <a:cs typeface="Calibri"/>
              </a:rPr>
              <a:t>YÖNDE </a:t>
            </a:r>
            <a:r>
              <a:rPr lang="tr-TR" sz="5900" spc="-240" dirty="0" smtClean="0">
                <a:solidFill>
                  <a:srgbClr val="2B2B2E"/>
                </a:solidFill>
                <a:latin typeface="Gabriola" pitchFamily="82" charset="0"/>
                <a:cs typeface="Calibri"/>
              </a:rPr>
              <a:t> </a:t>
            </a:r>
            <a:r>
              <a:rPr sz="5900" spc="145" smtClean="0">
                <a:solidFill>
                  <a:srgbClr val="2B2B2E"/>
                </a:solidFill>
                <a:latin typeface="Gabriola" pitchFamily="82" charset="0"/>
                <a:cs typeface="Calibri"/>
              </a:rPr>
              <a:t>ETKİLEYEN  </a:t>
            </a:r>
            <a:r>
              <a:rPr sz="5900" spc="-175" dirty="0">
                <a:solidFill>
                  <a:srgbClr val="2B2B2E"/>
                </a:solidFill>
                <a:latin typeface="Gabriola" pitchFamily="82" charset="0"/>
                <a:cs typeface="Calibri"/>
              </a:rPr>
              <a:t>DAVRANIŞLAR</a:t>
            </a:r>
            <a:endParaRPr sz="5900">
              <a:latin typeface="Gabriola" pitchFamily="82" charset="0"/>
              <a:cs typeface="Calibri"/>
            </a:endParaRPr>
          </a:p>
        </p:txBody>
      </p:sp>
      <p:sp>
        <p:nvSpPr>
          <p:cNvPr id="17" name="Slayt Numarası Yer Tutucusu 16"/>
          <p:cNvSpPr>
            <a:spLocks noGrp="1"/>
          </p:cNvSpPr>
          <p:nvPr>
            <p:ph type="sldNum" sz="quarter" idx="7"/>
          </p:nvPr>
        </p:nvSpPr>
        <p:spPr/>
        <p:txBody>
          <a:bodyPr/>
          <a:lstStyle/>
          <a:p>
            <a:fld id="{B6F15528-21DE-4FAA-801E-634DDDAF4B2B}" type="slidenum">
              <a:rPr lang="tr-TR" smtClean="0"/>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4237" y="2809557"/>
            <a:ext cx="6962916" cy="1428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94238" y="4700767"/>
            <a:ext cx="5129683" cy="1392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738273"/>
            <a:ext cx="1459064" cy="18284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5722432"/>
            <a:ext cx="1459064" cy="1828459"/>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935181" y="3097129"/>
            <a:ext cx="4684395" cy="1397000"/>
          </a:xfrm>
          <a:prstGeom prst="rect">
            <a:avLst/>
          </a:prstGeom>
        </p:spPr>
        <p:txBody>
          <a:bodyPr vert="horz" wrap="square" lIns="0" tIns="12700" rIns="0" bIns="0" rtlCol="0">
            <a:spAutoFit/>
          </a:bodyPr>
          <a:lstStyle/>
          <a:p>
            <a:pPr marL="12700">
              <a:lnSpc>
                <a:spcPct val="100000"/>
              </a:lnSpc>
              <a:spcBef>
                <a:spcPts val="100"/>
              </a:spcBef>
            </a:pPr>
            <a:r>
              <a:rPr sz="9000" spc="-265" dirty="0">
                <a:latin typeface="Gabriola" pitchFamily="82" charset="0"/>
                <a:cs typeface="Calibri"/>
              </a:rPr>
              <a:t>T</a:t>
            </a:r>
            <a:r>
              <a:rPr sz="9000" spc="-690" dirty="0">
                <a:latin typeface="Gabriola" pitchFamily="82" charset="0"/>
                <a:cs typeface="Calibri"/>
              </a:rPr>
              <a:t>A</a:t>
            </a:r>
            <a:r>
              <a:rPr sz="9000" spc="-720" dirty="0">
                <a:latin typeface="Gabriola" pitchFamily="82" charset="0"/>
                <a:cs typeface="Calibri"/>
              </a:rPr>
              <a:t>N</a:t>
            </a:r>
            <a:r>
              <a:rPr sz="9000" spc="1330" dirty="0">
                <a:latin typeface="Gabriola" pitchFamily="82" charset="0"/>
                <a:cs typeface="Calibri"/>
              </a:rPr>
              <a:t>I</a:t>
            </a:r>
            <a:r>
              <a:rPr sz="9000" spc="50" dirty="0">
                <a:latin typeface="Gabriola" pitchFamily="82" charset="0"/>
                <a:cs typeface="Calibri"/>
              </a:rPr>
              <a:t>L</a:t>
            </a:r>
            <a:r>
              <a:rPr sz="9000" spc="-690" dirty="0">
                <a:latin typeface="Gabriola" pitchFamily="82" charset="0"/>
                <a:cs typeface="Calibri"/>
              </a:rPr>
              <a:t>A</a:t>
            </a:r>
            <a:r>
              <a:rPr sz="9000" spc="-1215" dirty="0">
                <a:latin typeface="Gabriola" pitchFamily="82" charset="0"/>
                <a:cs typeface="Calibri"/>
              </a:rPr>
              <a:t>M</a:t>
            </a:r>
            <a:r>
              <a:rPr sz="9000" spc="-690" dirty="0">
                <a:latin typeface="Gabriola" pitchFamily="82" charset="0"/>
                <a:cs typeface="Calibri"/>
              </a:rPr>
              <a:t>A</a:t>
            </a:r>
            <a:endParaRPr sz="9000" dirty="0">
              <a:latin typeface="Gabriola" pitchFamily="82" charset="0"/>
              <a:cs typeface="Calibri"/>
            </a:endParaRPr>
          </a:p>
        </p:txBody>
      </p:sp>
      <p:sp>
        <p:nvSpPr>
          <p:cNvPr id="7" name="object 7"/>
          <p:cNvSpPr txBox="1">
            <a:spLocks noGrp="1"/>
          </p:cNvSpPr>
          <p:nvPr>
            <p:ph type="body" idx="1"/>
          </p:nvPr>
        </p:nvSpPr>
        <p:spPr>
          <a:xfrm>
            <a:off x="1143000" y="3924300"/>
            <a:ext cx="16466281" cy="4801409"/>
          </a:xfrm>
          <a:prstGeom prst="rect">
            <a:avLst/>
          </a:prstGeom>
        </p:spPr>
        <p:txBody>
          <a:bodyPr vert="horz" wrap="square" lIns="0" tIns="1736819" rIns="0" bIns="0" rtlCol="0">
            <a:spAutoFit/>
          </a:bodyPr>
          <a:lstStyle/>
          <a:p>
            <a:pPr marL="774065" marR="5080">
              <a:lnSpc>
                <a:spcPct val="115799"/>
              </a:lnSpc>
              <a:spcBef>
                <a:spcPts val="100"/>
              </a:spcBef>
            </a:pPr>
            <a:r>
              <a:rPr spc="-5" dirty="0"/>
              <a:t>Özel öğrenme güçlüğü tıbbi bir tanıdır. </a:t>
            </a:r>
            <a:r>
              <a:rPr spc="-5" dirty="0" err="1" smtClean="0"/>
              <a:t>Tıbbi</a:t>
            </a:r>
            <a:r>
              <a:rPr spc="-5" dirty="0" smtClean="0"/>
              <a:t> </a:t>
            </a:r>
            <a:r>
              <a:rPr spc="-5" dirty="0"/>
              <a:t>tanıdan sonra çocuğun eğitsel  değerlendirme ve tanılamasının yapılması, gereksinimlerinin belirlenmesi için çok  önemlidir. Dolayısıyla tıbbi tanının yanı sıra mutlaka eğitsel değerlendirme ve  tanılamaya göre bu çocukların eğitim hayatları </a:t>
            </a:r>
            <a:r>
              <a:rPr spc="-5" dirty="0" err="1"/>
              <a:t>planlanmalıdır</a:t>
            </a:r>
            <a:r>
              <a:rPr spc="-5" dirty="0" smtClean="0"/>
              <a:t>.</a:t>
            </a:r>
            <a:endParaRPr lang="tr-TR" spc="-5" dirty="0" smtClean="0"/>
          </a:p>
          <a:p>
            <a:pPr marL="774065" marR="5080">
              <a:lnSpc>
                <a:spcPct val="115799"/>
              </a:lnSpc>
              <a:spcBef>
                <a:spcPts val="100"/>
              </a:spcBef>
            </a:pPr>
            <a:r>
              <a:rPr lang="tr-TR" spc="-5" dirty="0" smtClean="0"/>
              <a:t>İlkokul Öğrencileri (1. -4.)   için Zihinsel Değerlendirme ve ÖÖG </a:t>
            </a:r>
            <a:endParaRPr spc="-5" dirty="0"/>
          </a:p>
        </p:txBody>
      </p:sp>
      <p:sp>
        <p:nvSpPr>
          <p:cNvPr id="8" name="Slayt Numarası Yer Tutucusu 7"/>
          <p:cNvSpPr>
            <a:spLocks noGrp="1"/>
          </p:cNvSpPr>
          <p:nvPr>
            <p:ph type="sldNum" sz="quarter" idx="7"/>
          </p:nvPr>
        </p:nvSpPr>
        <p:spPr/>
        <p:txBody>
          <a:bodyPr/>
          <a:lstStyle/>
          <a:p>
            <a:fld id="{B6F15528-21DE-4FAA-801E-634DDDAF4B2B}"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5484766" y="9049200"/>
            <a:ext cx="7026630" cy="16551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28"/>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22"/>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52"/>
            <a:ext cx="1386205" cy="1537335"/>
          </a:xfrm>
          <a:custGeom>
            <a:avLst/>
            <a:gdLst/>
            <a:ahLst/>
            <a:cxnLst/>
            <a:rect l="l" t="t" r="r" b="b"/>
            <a:pathLst>
              <a:path w="1386205" h="1537334">
                <a:moveTo>
                  <a:pt x="0" y="1536998"/>
                </a:moveTo>
                <a:lnTo>
                  <a:pt x="0" y="987039"/>
                </a:lnTo>
                <a:lnTo>
                  <a:pt x="30773" y="961510"/>
                </a:lnTo>
                <a:lnTo>
                  <a:pt x="70976" y="928220"/>
                </a:lnTo>
                <a:lnTo>
                  <a:pt x="111149" y="895017"/>
                </a:lnTo>
                <a:lnTo>
                  <a:pt x="151293" y="861901"/>
                </a:lnTo>
                <a:lnTo>
                  <a:pt x="191408" y="828870"/>
                </a:lnTo>
                <a:lnTo>
                  <a:pt x="231493"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9" y="503285"/>
                </a:lnTo>
                <a:lnTo>
                  <a:pt x="630705" y="471196"/>
                </a:lnTo>
                <a:lnTo>
                  <a:pt x="670461" y="439192"/>
                </a:lnTo>
                <a:lnTo>
                  <a:pt x="710186" y="407273"/>
                </a:lnTo>
                <a:lnTo>
                  <a:pt x="749881" y="375438"/>
                </a:lnTo>
                <a:lnTo>
                  <a:pt x="789546" y="343689"/>
                </a:lnTo>
                <a:lnTo>
                  <a:pt x="829180" y="312023"/>
                </a:lnTo>
                <a:lnTo>
                  <a:pt x="869771" y="279657"/>
                </a:lnTo>
                <a:lnTo>
                  <a:pt x="908801" y="248593"/>
                </a:lnTo>
                <a:lnTo>
                  <a:pt x="947898" y="217534"/>
                </a:lnTo>
                <a:lnTo>
                  <a:pt x="987410" y="186206"/>
                </a:lnTo>
                <a:lnTo>
                  <a:pt x="1026890" y="154962"/>
                </a:lnTo>
                <a:lnTo>
                  <a:pt x="1066340"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50" y="54049"/>
                </a:lnTo>
                <a:lnTo>
                  <a:pt x="1371368" y="91595"/>
                </a:lnTo>
                <a:lnTo>
                  <a:pt x="1382697" y="126897"/>
                </a:lnTo>
                <a:lnTo>
                  <a:pt x="1385896" y="154736"/>
                </a:lnTo>
                <a:lnTo>
                  <a:pt x="1385426" y="169891"/>
                </a:lnTo>
                <a:lnTo>
                  <a:pt x="1350690" y="205794"/>
                </a:lnTo>
                <a:lnTo>
                  <a:pt x="1315838" y="241703"/>
                </a:lnTo>
                <a:lnTo>
                  <a:pt x="1280869" y="277623"/>
                </a:lnTo>
                <a:lnTo>
                  <a:pt x="1245785" y="313554"/>
                </a:lnTo>
                <a:lnTo>
                  <a:pt x="1210586" y="349498"/>
                </a:lnTo>
                <a:lnTo>
                  <a:pt x="1175270" y="385460"/>
                </a:lnTo>
                <a:lnTo>
                  <a:pt x="1139840" y="421440"/>
                </a:lnTo>
                <a:lnTo>
                  <a:pt x="1104295"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6" y="819147"/>
                </a:lnTo>
                <a:lnTo>
                  <a:pt x="705770" y="855539"/>
                </a:lnTo>
                <a:lnTo>
                  <a:pt x="0" y="1536998"/>
                </a:lnTo>
                <a:close/>
              </a:path>
              <a:path w="1386205" h="1537334">
                <a:moveTo>
                  <a:pt x="0" y="1537276"/>
                </a:moveTo>
                <a:lnTo>
                  <a:pt x="0" y="1536998"/>
                </a:lnTo>
                <a:lnTo>
                  <a:pt x="705770" y="855539"/>
                </a:lnTo>
                <a:lnTo>
                  <a:pt x="670851"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4"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75"/>
            <a:ext cx="2930638" cy="31631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44"/>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65"/>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75"/>
            <a:ext cx="2063114" cy="1631314"/>
          </a:xfrm>
          <a:custGeom>
            <a:avLst/>
            <a:gdLst/>
            <a:ahLst/>
            <a:cxnLst/>
            <a:rect l="l" t="t" r="r" b="b"/>
            <a:pathLst>
              <a:path w="2063115" h="1631315">
                <a:moveTo>
                  <a:pt x="0" y="360104"/>
                </a:moveTo>
                <a:lnTo>
                  <a:pt x="301975" y="0"/>
                </a:lnTo>
                <a:lnTo>
                  <a:pt x="1537856" y="958554"/>
                </a:lnTo>
                <a:lnTo>
                  <a:pt x="2062533" y="1365998"/>
                </a:lnTo>
                <a:lnTo>
                  <a:pt x="2062533" y="1631223"/>
                </a:lnTo>
                <a:lnTo>
                  <a:pt x="1617780" y="1631223"/>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290"/>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790"/>
            <a:ext cx="2546873" cy="302568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0"/>
            <a:ext cx="2659942" cy="260571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0"/>
            <a:ext cx="2659942" cy="2605717"/>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1928762" y="2214542"/>
            <a:ext cx="7358114" cy="6238183"/>
          </a:xfrm>
          <a:prstGeom prst="rect">
            <a:avLst/>
          </a:prstGeom>
        </p:spPr>
        <p:txBody>
          <a:bodyPr vert="horz" wrap="square" lIns="0" tIns="22225" rIns="0" bIns="0" rtlCol="0">
            <a:spAutoFit/>
          </a:bodyPr>
          <a:lstStyle/>
          <a:p>
            <a:pPr marL="12700" marR="5080" algn="ctr">
              <a:lnSpc>
                <a:spcPct val="102099"/>
              </a:lnSpc>
              <a:spcBef>
                <a:spcPts val="20"/>
              </a:spcBef>
            </a:pPr>
            <a:r>
              <a:rPr lang="tr-TR" sz="4400" spc="5" dirty="0" smtClean="0">
                <a:solidFill>
                  <a:srgbClr val="2B2B2E"/>
                </a:solidFill>
                <a:latin typeface="Arial"/>
                <a:cs typeface="Arial"/>
              </a:rPr>
              <a:t>Skolastik</a:t>
            </a:r>
            <a:r>
              <a:rPr lang="tr-TR" sz="4400" spc="-40" dirty="0" smtClean="0">
                <a:solidFill>
                  <a:srgbClr val="2B2B2E"/>
                </a:solidFill>
                <a:latin typeface="Arial"/>
                <a:cs typeface="Arial"/>
              </a:rPr>
              <a:t> </a:t>
            </a:r>
            <a:r>
              <a:rPr lang="tr-TR" sz="4400" spc="5" dirty="0" smtClean="0">
                <a:solidFill>
                  <a:srgbClr val="2B2B2E"/>
                </a:solidFill>
                <a:latin typeface="Arial"/>
                <a:cs typeface="Arial"/>
              </a:rPr>
              <a:t>Becerilerde</a:t>
            </a:r>
            <a:r>
              <a:rPr lang="tr-TR" sz="4400" spc="-35" dirty="0" smtClean="0">
                <a:solidFill>
                  <a:srgbClr val="2B2B2E"/>
                </a:solidFill>
                <a:latin typeface="Arial"/>
                <a:cs typeface="Arial"/>
              </a:rPr>
              <a:t> </a:t>
            </a:r>
            <a:r>
              <a:rPr lang="tr-TR" sz="4400" spc="5" dirty="0" smtClean="0">
                <a:solidFill>
                  <a:srgbClr val="2B2B2E"/>
                </a:solidFill>
                <a:latin typeface="Arial"/>
                <a:cs typeface="Arial"/>
              </a:rPr>
              <a:t>Karma </a:t>
            </a:r>
            <a:r>
              <a:rPr lang="tr-TR" sz="4400" dirty="0" smtClean="0">
                <a:solidFill>
                  <a:srgbClr val="2B2B2E"/>
                </a:solidFill>
                <a:latin typeface="Arial"/>
                <a:cs typeface="Arial"/>
              </a:rPr>
              <a:t> </a:t>
            </a:r>
            <a:r>
              <a:rPr lang="tr-TR" sz="4400" spc="5" dirty="0" smtClean="0">
                <a:solidFill>
                  <a:srgbClr val="2B2B2E"/>
                </a:solidFill>
                <a:latin typeface="Arial"/>
                <a:cs typeface="Arial"/>
              </a:rPr>
              <a:t>Tip Bozukluk </a:t>
            </a:r>
            <a:r>
              <a:rPr lang="tr-TR" sz="4400" dirty="0" smtClean="0">
                <a:solidFill>
                  <a:srgbClr val="2B2B2E"/>
                </a:solidFill>
                <a:latin typeface="Arial"/>
                <a:cs typeface="Arial"/>
              </a:rPr>
              <a:t>tıbbi bir </a:t>
            </a:r>
            <a:r>
              <a:rPr lang="tr-TR" sz="4400" spc="5" dirty="0" smtClean="0">
                <a:solidFill>
                  <a:srgbClr val="2B2B2E"/>
                </a:solidFill>
                <a:latin typeface="Arial"/>
                <a:cs typeface="Arial"/>
              </a:rPr>
              <a:t>tanıdır  ve Çocuk ve Ergen Ruh Sağlığı ve Hastalıkları alanında uzman doktorlar tarafından yapılan değerlendirmeler   sonucunda sağlık </a:t>
            </a:r>
            <a:r>
              <a:rPr lang="tr-TR" sz="4400" dirty="0" smtClean="0">
                <a:solidFill>
                  <a:srgbClr val="2B2B2E"/>
                </a:solidFill>
                <a:latin typeface="Arial"/>
                <a:cs typeface="Arial"/>
              </a:rPr>
              <a:t>kurulları  </a:t>
            </a:r>
            <a:r>
              <a:rPr lang="tr-TR" sz="4400" spc="5" dirty="0" smtClean="0">
                <a:solidFill>
                  <a:srgbClr val="2B2B2E"/>
                </a:solidFill>
                <a:latin typeface="Arial"/>
                <a:cs typeface="Arial"/>
              </a:rPr>
              <a:t>tarafından</a:t>
            </a:r>
            <a:r>
              <a:rPr lang="tr-TR" sz="4400" spc="-30" dirty="0" smtClean="0">
                <a:solidFill>
                  <a:srgbClr val="2B2B2E"/>
                </a:solidFill>
                <a:latin typeface="Arial"/>
                <a:cs typeface="Arial"/>
              </a:rPr>
              <a:t> </a:t>
            </a:r>
            <a:r>
              <a:rPr lang="tr-TR" sz="4400" spc="5" dirty="0" smtClean="0">
                <a:solidFill>
                  <a:srgbClr val="2B2B2E"/>
                </a:solidFill>
                <a:latin typeface="Arial"/>
                <a:cs typeface="Arial"/>
              </a:rPr>
              <a:t>verilmektedir.</a:t>
            </a:r>
            <a:endParaRPr lang="tr-TR" sz="4400" dirty="0">
              <a:latin typeface="Arial"/>
              <a:cs typeface="Arial"/>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32</a:t>
            </a:fld>
            <a:endParaRPr lang="tr-TR"/>
          </a:p>
        </p:txBody>
      </p:sp>
      <p:sp>
        <p:nvSpPr>
          <p:cNvPr id="18" name="17 Metin kutusu"/>
          <p:cNvSpPr txBox="1"/>
          <p:nvPr/>
        </p:nvSpPr>
        <p:spPr>
          <a:xfrm>
            <a:off x="2143076" y="1142972"/>
            <a:ext cx="6643734" cy="923330"/>
          </a:xfrm>
          <a:prstGeom prst="rect">
            <a:avLst/>
          </a:prstGeom>
          <a:noFill/>
        </p:spPr>
        <p:txBody>
          <a:bodyPr wrap="square" rtlCol="0">
            <a:spAutoFit/>
          </a:bodyPr>
          <a:lstStyle/>
          <a:p>
            <a:pPr algn="ctr"/>
            <a:r>
              <a:rPr lang="tr-TR" sz="5400" b="1" u="sng" spc="170" dirty="0" smtClean="0">
                <a:solidFill>
                  <a:srgbClr val="000000"/>
                </a:solidFill>
                <a:effectLst>
                  <a:outerShdw blurRad="38100" dist="38100" dir="2700000" algn="tl">
                    <a:srgbClr val="000000">
                      <a:alpha val="43137"/>
                    </a:srgbClr>
                  </a:outerShdw>
                </a:effectLst>
                <a:latin typeface="Gabriola" pitchFamily="82" charset="0"/>
                <a:cs typeface="Calibri"/>
              </a:rPr>
              <a:t>TIBBİ</a:t>
            </a:r>
            <a:r>
              <a:rPr lang="tr-TR" sz="5400" b="1" u="sng" spc="25" dirty="0" smtClean="0">
                <a:solidFill>
                  <a:srgbClr val="000000"/>
                </a:solidFill>
                <a:effectLst>
                  <a:outerShdw blurRad="38100" dist="38100" dir="2700000" algn="tl">
                    <a:srgbClr val="000000">
                      <a:alpha val="43137"/>
                    </a:srgbClr>
                  </a:outerShdw>
                </a:effectLst>
                <a:latin typeface="Gabriola" pitchFamily="82" charset="0"/>
                <a:cs typeface="Calibri"/>
              </a:rPr>
              <a:t> </a:t>
            </a:r>
            <a:r>
              <a:rPr lang="tr-TR" sz="5400" b="1" u="sng" spc="-185" dirty="0" smtClean="0">
                <a:solidFill>
                  <a:srgbClr val="000000"/>
                </a:solidFill>
                <a:effectLst>
                  <a:outerShdw blurRad="38100" dist="38100" dir="2700000" algn="tl">
                    <a:srgbClr val="000000">
                      <a:alpha val="43137"/>
                    </a:srgbClr>
                  </a:outerShdw>
                </a:effectLst>
                <a:latin typeface="Gabriola" pitchFamily="82" charset="0"/>
                <a:cs typeface="Calibri"/>
              </a:rPr>
              <a:t>TANILAMA</a:t>
            </a:r>
            <a:endParaRPr lang="tr-TR" sz="5400" dirty="0"/>
          </a:p>
        </p:txBody>
      </p:sp>
      <p:sp>
        <p:nvSpPr>
          <p:cNvPr id="19" name="18 Metin kutusu"/>
          <p:cNvSpPr txBox="1"/>
          <p:nvPr/>
        </p:nvSpPr>
        <p:spPr>
          <a:xfrm>
            <a:off x="10429884" y="1214410"/>
            <a:ext cx="6643734" cy="923330"/>
          </a:xfrm>
          <a:prstGeom prst="rect">
            <a:avLst/>
          </a:prstGeom>
          <a:noFill/>
        </p:spPr>
        <p:txBody>
          <a:bodyPr wrap="square" rtlCol="0">
            <a:spAutoFit/>
          </a:bodyPr>
          <a:lstStyle/>
          <a:p>
            <a:pPr algn="ctr"/>
            <a:r>
              <a:rPr lang="tr-TR" sz="5400" b="1" u="sng" spc="170" dirty="0" smtClean="0">
                <a:solidFill>
                  <a:srgbClr val="000000"/>
                </a:solidFill>
                <a:effectLst>
                  <a:outerShdw blurRad="38100" dist="38100" dir="2700000" algn="tl">
                    <a:srgbClr val="000000">
                      <a:alpha val="43137"/>
                    </a:srgbClr>
                  </a:outerShdw>
                </a:effectLst>
                <a:latin typeface="Gabriola" pitchFamily="82" charset="0"/>
                <a:cs typeface="Calibri"/>
              </a:rPr>
              <a:t>EĞİTSEL </a:t>
            </a:r>
            <a:r>
              <a:rPr lang="tr-TR" sz="5400" b="1" u="sng" spc="25" dirty="0" smtClean="0">
                <a:solidFill>
                  <a:srgbClr val="000000"/>
                </a:solidFill>
                <a:effectLst>
                  <a:outerShdw blurRad="38100" dist="38100" dir="2700000" algn="tl">
                    <a:srgbClr val="000000">
                      <a:alpha val="43137"/>
                    </a:srgbClr>
                  </a:outerShdw>
                </a:effectLst>
                <a:latin typeface="Gabriola" pitchFamily="82" charset="0"/>
                <a:cs typeface="Calibri"/>
              </a:rPr>
              <a:t> </a:t>
            </a:r>
            <a:r>
              <a:rPr lang="tr-TR" sz="5400" b="1" u="sng" spc="-185" dirty="0" smtClean="0">
                <a:solidFill>
                  <a:srgbClr val="000000"/>
                </a:solidFill>
                <a:effectLst>
                  <a:outerShdw blurRad="38100" dist="38100" dir="2700000" algn="tl">
                    <a:srgbClr val="000000">
                      <a:alpha val="43137"/>
                    </a:srgbClr>
                  </a:outerShdw>
                </a:effectLst>
                <a:latin typeface="Gabriola" pitchFamily="82" charset="0"/>
                <a:cs typeface="Calibri"/>
              </a:rPr>
              <a:t>TANILAMA</a:t>
            </a:r>
            <a:endParaRPr lang="tr-TR" sz="5400" dirty="0"/>
          </a:p>
        </p:txBody>
      </p:sp>
      <p:sp>
        <p:nvSpPr>
          <p:cNvPr id="20" name="19 Metin kutusu"/>
          <p:cNvSpPr txBox="1"/>
          <p:nvPr/>
        </p:nvSpPr>
        <p:spPr>
          <a:xfrm>
            <a:off x="10929950" y="2357418"/>
            <a:ext cx="5643602" cy="3785652"/>
          </a:xfrm>
          <a:prstGeom prst="rect">
            <a:avLst/>
          </a:prstGeom>
          <a:noFill/>
        </p:spPr>
        <p:txBody>
          <a:bodyPr wrap="square" rtlCol="0">
            <a:spAutoFit/>
          </a:bodyPr>
          <a:lstStyle/>
          <a:p>
            <a:pPr algn="ctr"/>
            <a:r>
              <a:rPr lang="tr-TR" sz="4000" spc="5" dirty="0" smtClean="0">
                <a:solidFill>
                  <a:srgbClr val="2B2B2E"/>
                </a:solidFill>
                <a:latin typeface="Arial"/>
                <a:cs typeface="Arial"/>
              </a:rPr>
              <a:t>Özel öğrenme güçlüğü  eğitsel </a:t>
            </a:r>
            <a:r>
              <a:rPr lang="tr-TR" sz="4000" dirty="0" smtClean="0">
                <a:solidFill>
                  <a:srgbClr val="2B2B2E"/>
                </a:solidFill>
                <a:latin typeface="Arial"/>
                <a:cs typeface="Arial"/>
              </a:rPr>
              <a:t>bir </a:t>
            </a:r>
            <a:r>
              <a:rPr lang="tr-TR" sz="4000" spc="5" dirty="0" smtClean="0">
                <a:solidFill>
                  <a:srgbClr val="2B2B2E"/>
                </a:solidFill>
                <a:latin typeface="Arial"/>
                <a:cs typeface="Arial"/>
              </a:rPr>
              <a:t>tanıdır ve</a:t>
            </a:r>
            <a:r>
              <a:rPr lang="tr-TR" sz="4000" spc="-85" dirty="0" smtClean="0">
                <a:solidFill>
                  <a:srgbClr val="2B2B2E"/>
                </a:solidFill>
                <a:latin typeface="Arial"/>
                <a:cs typeface="Arial"/>
              </a:rPr>
              <a:t> </a:t>
            </a:r>
            <a:r>
              <a:rPr lang="tr-TR" sz="4000" spc="5" dirty="0" smtClean="0">
                <a:solidFill>
                  <a:srgbClr val="2B2B2E"/>
                </a:solidFill>
                <a:latin typeface="Arial"/>
                <a:cs typeface="Arial"/>
              </a:rPr>
              <a:t>tanılama  Rehberlik Araştırma  Merkezlerinde</a:t>
            </a:r>
            <a:r>
              <a:rPr lang="tr-TR" sz="4000" spc="-80" dirty="0" smtClean="0">
                <a:solidFill>
                  <a:srgbClr val="2B2B2E"/>
                </a:solidFill>
                <a:latin typeface="Arial"/>
                <a:cs typeface="Arial"/>
              </a:rPr>
              <a:t> </a:t>
            </a:r>
            <a:r>
              <a:rPr lang="tr-TR" sz="4000" spc="5" dirty="0" smtClean="0">
                <a:solidFill>
                  <a:srgbClr val="2B2B2E"/>
                </a:solidFill>
                <a:latin typeface="Arial"/>
                <a:cs typeface="Arial"/>
              </a:rPr>
              <a:t>yapılmaktadır.</a:t>
            </a:r>
            <a:endParaRPr lang="tr-TR" sz="4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5484766" y="9049200"/>
            <a:ext cx="7026630" cy="16551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84766" y="8758128"/>
            <a:ext cx="7026630" cy="16551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91579" y="8300222"/>
            <a:ext cx="561975" cy="502920"/>
          </a:xfrm>
          <a:custGeom>
            <a:avLst/>
            <a:gdLst/>
            <a:ahLst/>
            <a:cxnLst/>
            <a:rect l="l" t="t" r="r" b="b"/>
            <a:pathLst>
              <a:path w="561975" h="502920">
                <a:moveTo>
                  <a:pt x="0" y="490495"/>
                </a:moveTo>
                <a:lnTo>
                  <a:pt x="109837" y="126052"/>
                </a:lnTo>
                <a:lnTo>
                  <a:pt x="152417" y="104879"/>
                </a:lnTo>
                <a:lnTo>
                  <a:pt x="194959" y="83896"/>
                </a:lnTo>
                <a:lnTo>
                  <a:pt x="280007" y="42129"/>
                </a:lnTo>
                <a:lnTo>
                  <a:pt x="322554" y="21156"/>
                </a:lnTo>
                <a:lnTo>
                  <a:pt x="365146" y="0"/>
                </a:lnTo>
                <a:lnTo>
                  <a:pt x="393355" y="19717"/>
                </a:lnTo>
                <a:lnTo>
                  <a:pt x="425344" y="47291"/>
                </a:lnTo>
                <a:lnTo>
                  <a:pt x="458901" y="83087"/>
                </a:lnTo>
                <a:lnTo>
                  <a:pt x="491814" y="127472"/>
                </a:lnTo>
                <a:lnTo>
                  <a:pt x="521638" y="182394"/>
                </a:lnTo>
                <a:lnTo>
                  <a:pt x="541720" y="235514"/>
                </a:lnTo>
                <a:lnTo>
                  <a:pt x="553859" y="284967"/>
                </a:lnTo>
                <a:lnTo>
                  <a:pt x="559855" y="328890"/>
                </a:lnTo>
                <a:lnTo>
                  <a:pt x="561510" y="365419"/>
                </a:lnTo>
                <a:lnTo>
                  <a:pt x="560623" y="392690"/>
                </a:lnTo>
                <a:lnTo>
                  <a:pt x="513460" y="414778"/>
                </a:lnTo>
                <a:lnTo>
                  <a:pt x="419490" y="458722"/>
                </a:lnTo>
                <a:lnTo>
                  <a:pt x="325344" y="502781"/>
                </a:lnTo>
                <a:lnTo>
                  <a:pt x="0" y="490495"/>
                </a:lnTo>
                <a:close/>
              </a:path>
            </a:pathLst>
          </a:custGeom>
          <a:solidFill>
            <a:srgbClr val="FEF9DD"/>
          </a:solidFill>
        </p:spPr>
        <p:txBody>
          <a:bodyPr wrap="square" lIns="0" tIns="0" rIns="0" bIns="0" rtlCol="0"/>
          <a:lstStyle/>
          <a:p>
            <a:endParaRPr/>
          </a:p>
        </p:txBody>
      </p:sp>
      <p:sp>
        <p:nvSpPr>
          <p:cNvPr id="6" name="object 6"/>
          <p:cNvSpPr/>
          <p:nvPr/>
        </p:nvSpPr>
        <p:spPr>
          <a:xfrm>
            <a:off x="0" y="7108052"/>
            <a:ext cx="1386205" cy="1537335"/>
          </a:xfrm>
          <a:custGeom>
            <a:avLst/>
            <a:gdLst/>
            <a:ahLst/>
            <a:cxnLst/>
            <a:rect l="l" t="t" r="r" b="b"/>
            <a:pathLst>
              <a:path w="1386205" h="1537334">
                <a:moveTo>
                  <a:pt x="0" y="1536998"/>
                </a:moveTo>
                <a:lnTo>
                  <a:pt x="0" y="987039"/>
                </a:lnTo>
                <a:lnTo>
                  <a:pt x="30773" y="961510"/>
                </a:lnTo>
                <a:lnTo>
                  <a:pt x="70976" y="928220"/>
                </a:lnTo>
                <a:lnTo>
                  <a:pt x="111149" y="895017"/>
                </a:lnTo>
                <a:lnTo>
                  <a:pt x="151293" y="861901"/>
                </a:lnTo>
                <a:lnTo>
                  <a:pt x="191408" y="828870"/>
                </a:lnTo>
                <a:lnTo>
                  <a:pt x="231493" y="795926"/>
                </a:lnTo>
                <a:lnTo>
                  <a:pt x="271548" y="763067"/>
                </a:lnTo>
                <a:lnTo>
                  <a:pt x="311574" y="730295"/>
                </a:lnTo>
                <a:lnTo>
                  <a:pt x="351570" y="697608"/>
                </a:lnTo>
                <a:lnTo>
                  <a:pt x="391536" y="665007"/>
                </a:lnTo>
                <a:lnTo>
                  <a:pt x="431473" y="632492"/>
                </a:lnTo>
                <a:lnTo>
                  <a:pt x="471379" y="600062"/>
                </a:lnTo>
                <a:lnTo>
                  <a:pt x="511256" y="567718"/>
                </a:lnTo>
                <a:lnTo>
                  <a:pt x="551102" y="535459"/>
                </a:lnTo>
                <a:lnTo>
                  <a:pt x="590919" y="503285"/>
                </a:lnTo>
                <a:lnTo>
                  <a:pt x="630705" y="471196"/>
                </a:lnTo>
                <a:lnTo>
                  <a:pt x="670461" y="439192"/>
                </a:lnTo>
                <a:lnTo>
                  <a:pt x="710186" y="407273"/>
                </a:lnTo>
                <a:lnTo>
                  <a:pt x="749881" y="375438"/>
                </a:lnTo>
                <a:lnTo>
                  <a:pt x="789546" y="343689"/>
                </a:lnTo>
                <a:lnTo>
                  <a:pt x="829180" y="312023"/>
                </a:lnTo>
                <a:lnTo>
                  <a:pt x="869771" y="279657"/>
                </a:lnTo>
                <a:lnTo>
                  <a:pt x="908801" y="248593"/>
                </a:lnTo>
                <a:lnTo>
                  <a:pt x="947898" y="217534"/>
                </a:lnTo>
                <a:lnTo>
                  <a:pt x="987410" y="186206"/>
                </a:lnTo>
                <a:lnTo>
                  <a:pt x="1026890" y="154962"/>
                </a:lnTo>
                <a:lnTo>
                  <a:pt x="1066340" y="123802"/>
                </a:lnTo>
                <a:lnTo>
                  <a:pt x="1105758" y="92726"/>
                </a:lnTo>
                <a:lnTo>
                  <a:pt x="1145145" y="61734"/>
                </a:lnTo>
                <a:lnTo>
                  <a:pt x="1184501" y="30825"/>
                </a:lnTo>
                <a:lnTo>
                  <a:pt x="1223826" y="0"/>
                </a:lnTo>
                <a:lnTo>
                  <a:pt x="1234392" y="172"/>
                </a:lnTo>
                <a:lnTo>
                  <a:pt x="1278802" y="8739"/>
                </a:lnTo>
                <a:lnTo>
                  <a:pt x="1315782" y="26490"/>
                </a:lnTo>
                <a:lnTo>
                  <a:pt x="1343814" y="50648"/>
                </a:lnTo>
                <a:lnTo>
                  <a:pt x="1346128" y="52025"/>
                </a:lnTo>
                <a:lnTo>
                  <a:pt x="1347450" y="54049"/>
                </a:lnTo>
                <a:lnTo>
                  <a:pt x="1371368" y="91595"/>
                </a:lnTo>
                <a:lnTo>
                  <a:pt x="1382697" y="126897"/>
                </a:lnTo>
                <a:lnTo>
                  <a:pt x="1385896" y="154736"/>
                </a:lnTo>
                <a:lnTo>
                  <a:pt x="1385426" y="169891"/>
                </a:lnTo>
                <a:lnTo>
                  <a:pt x="1350690" y="205794"/>
                </a:lnTo>
                <a:lnTo>
                  <a:pt x="1315838" y="241703"/>
                </a:lnTo>
                <a:lnTo>
                  <a:pt x="1280869" y="277623"/>
                </a:lnTo>
                <a:lnTo>
                  <a:pt x="1245785" y="313554"/>
                </a:lnTo>
                <a:lnTo>
                  <a:pt x="1210586" y="349498"/>
                </a:lnTo>
                <a:lnTo>
                  <a:pt x="1175270" y="385460"/>
                </a:lnTo>
                <a:lnTo>
                  <a:pt x="1139840" y="421440"/>
                </a:lnTo>
                <a:lnTo>
                  <a:pt x="1104295" y="457441"/>
                </a:lnTo>
                <a:lnTo>
                  <a:pt x="1068227" y="493877"/>
                </a:lnTo>
                <a:lnTo>
                  <a:pt x="1032860" y="529517"/>
                </a:lnTo>
                <a:lnTo>
                  <a:pt x="996971" y="565597"/>
                </a:lnTo>
                <a:lnTo>
                  <a:pt x="960968" y="601707"/>
                </a:lnTo>
                <a:lnTo>
                  <a:pt x="924851" y="637850"/>
                </a:lnTo>
                <a:lnTo>
                  <a:pt x="888620" y="674029"/>
                </a:lnTo>
                <a:lnTo>
                  <a:pt x="852276" y="710246"/>
                </a:lnTo>
                <a:lnTo>
                  <a:pt x="815819" y="746502"/>
                </a:lnTo>
                <a:lnTo>
                  <a:pt x="779249" y="782802"/>
                </a:lnTo>
                <a:lnTo>
                  <a:pt x="742566" y="819147"/>
                </a:lnTo>
                <a:lnTo>
                  <a:pt x="705770" y="855539"/>
                </a:lnTo>
                <a:lnTo>
                  <a:pt x="0" y="1536998"/>
                </a:lnTo>
                <a:close/>
              </a:path>
              <a:path w="1386205" h="1537334">
                <a:moveTo>
                  <a:pt x="0" y="1537276"/>
                </a:moveTo>
                <a:lnTo>
                  <a:pt x="0" y="1536998"/>
                </a:lnTo>
                <a:lnTo>
                  <a:pt x="705770" y="855539"/>
                </a:lnTo>
                <a:lnTo>
                  <a:pt x="670851" y="890046"/>
                </a:lnTo>
                <a:lnTo>
                  <a:pt x="635821" y="924580"/>
                </a:lnTo>
                <a:lnTo>
                  <a:pt x="600683" y="959140"/>
                </a:lnTo>
                <a:lnTo>
                  <a:pt x="565437" y="993723"/>
                </a:lnTo>
                <a:lnTo>
                  <a:pt x="530084" y="1028329"/>
                </a:lnTo>
                <a:lnTo>
                  <a:pt x="494625" y="1062955"/>
                </a:lnTo>
                <a:lnTo>
                  <a:pt x="459062" y="1097600"/>
                </a:lnTo>
                <a:lnTo>
                  <a:pt x="423395" y="1132262"/>
                </a:lnTo>
                <a:lnTo>
                  <a:pt x="387625" y="1166939"/>
                </a:lnTo>
                <a:lnTo>
                  <a:pt x="351754" y="1201630"/>
                </a:lnTo>
                <a:lnTo>
                  <a:pt x="315782" y="1236332"/>
                </a:lnTo>
                <a:lnTo>
                  <a:pt x="279711" y="1271044"/>
                </a:lnTo>
                <a:lnTo>
                  <a:pt x="243541" y="1305764"/>
                </a:lnTo>
                <a:lnTo>
                  <a:pt x="207274" y="1340491"/>
                </a:lnTo>
                <a:lnTo>
                  <a:pt x="170910" y="1375223"/>
                </a:lnTo>
                <a:lnTo>
                  <a:pt x="134450" y="1409958"/>
                </a:lnTo>
                <a:lnTo>
                  <a:pt x="97897" y="1444694"/>
                </a:lnTo>
                <a:lnTo>
                  <a:pt x="61250" y="1479430"/>
                </a:lnTo>
                <a:lnTo>
                  <a:pt x="24510" y="1514163"/>
                </a:lnTo>
                <a:lnTo>
                  <a:pt x="0" y="1537276"/>
                </a:lnTo>
                <a:close/>
              </a:path>
            </a:pathLst>
          </a:custGeom>
          <a:solidFill>
            <a:srgbClr val="F9A28B"/>
          </a:solidFill>
        </p:spPr>
        <p:txBody>
          <a:bodyPr wrap="square" lIns="0" tIns="0" rIns="0" bIns="0" rtlCol="0"/>
          <a:lstStyle/>
          <a:p>
            <a:endParaRPr/>
          </a:p>
        </p:txBody>
      </p:sp>
      <p:sp>
        <p:nvSpPr>
          <p:cNvPr id="7" name="object 7"/>
          <p:cNvSpPr/>
          <p:nvPr/>
        </p:nvSpPr>
        <p:spPr>
          <a:xfrm>
            <a:off x="0" y="7123875"/>
            <a:ext cx="2930638" cy="31631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5533016" y="7187044"/>
            <a:ext cx="995680" cy="1830070"/>
          </a:xfrm>
          <a:custGeom>
            <a:avLst/>
            <a:gdLst/>
            <a:ahLst/>
            <a:cxnLst/>
            <a:rect l="l" t="t" r="r" b="b"/>
            <a:pathLst>
              <a:path w="995680" h="1830070">
                <a:moveTo>
                  <a:pt x="209618" y="1158493"/>
                </a:moveTo>
                <a:lnTo>
                  <a:pt x="464170" y="1258435"/>
                </a:lnTo>
                <a:lnTo>
                  <a:pt x="995150" y="1467601"/>
                </a:lnTo>
                <a:lnTo>
                  <a:pt x="693578" y="1829561"/>
                </a:lnTo>
                <a:lnTo>
                  <a:pt x="209618" y="1158493"/>
                </a:lnTo>
                <a:close/>
              </a:path>
              <a:path w="995680" h="1830070">
                <a:moveTo>
                  <a:pt x="0" y="0"/>
                </a:moveTo>
                <a:lnTo>
                  <a:pt x="648186" y="29451"/>
                </a:lnTo>
                <a:lnTo>
                  <a:pt x="713579" y="390377"/>
                </a:lnTo>
                <a:lnTo>
                  <a:pt x="478790" y="473182"/>
                </a:lnTo>
                <a:lnTo>
                  <a:pt x="164782" y="163235"/>
                </a:lnTo>
                <a:lnTo>
                  <a:pt x="0" y="0"/>
                </a:lnTo>
                <a:close/>
              </a:path>
            </a:pathLst>
          </a:custGeom>
          <a:solidFill>
            <a:srgbClr val="FEF9DD"/>
          </a:solidFill>
        </p:spPr>
        <p:txBody>
          <a:bodyPr wrap="square" lIns="0" tIns="0" rIns="0" bIns="0" rtlCol="0"/>
          <a:lstStyle/>
          <a:p>
            <a:endParaRPr/>
          </a:p>
        </p:txBody>
      </p:sp>
      <p:sp>
        <p:nvSpPr>
          <p:cNvPr id="9" name="object 9"/>
          <p:cNvSpPr/>
          <p:nvPr/>
        </p:nvSpPr>
        <p:spPr>
          <a:xfrm>
            <a:off x="16011807" y="7214565"/>
            <a:ext cx="2276475" cy="1492885"/>
          </a:xfrm>
          <a:custGeom>
            <a:avLst/>
            <a:gdLst/>
            <a:ahLst/>
            <a:cxnLst/>
            <a:rect l="l" t="t" r="r" b="b"/>
            <a:pathLst>
              <a:path w="2276475" h="1492884">
                <a:moveTo>
                  <a:pt x="168977" y="0"/>
                </a:moveTo>
                <a:lnTo>
                  <a:pt x="171281" y="1482"/>
                </a:lnTo>
                <a:lnTo>
                  <a:pt x="174357" y="1863"/>
                </a:lnTo>
                <a:lnTo>
                  <a:pt x="176661" y="3345"/>
                </a:lnTo>
                <a:lnTo>
                  <a:pt x="221345" y="22136"/>
                </a:lnTo>
                <a:lnTo>
                  <a:pt x="270247" y="42749"/>
                </a:lnTo>
                <a:lnTo>
                  <a:pt x="310867" y="59907"/>
                </a:lnTo>
                <a:lnTo>
                  <a:pt x="355704" y="78889"/>
                </a:lnTo>
                <a:lnTo>
                  <a:pt x="400591" y="97933"/>
                </a:lnTo>
                <a:lnTo>
                  <a:pt x="445528" y="117042"/>
                </a:lnTo>
                <a:lnTo>
                  <a:pt x="490514" y="136214"/>
                </a:lnTo>
                <a:lnTo>
                  <a:pt x="535550" y="155450"/>
                </a:lnTo>
                <a:lnTo>
                  <a:pt x="580636" y="174749"/>
                </a:lnTo>
                <a:lnTo>
                  <a:pt x="625770" y="194112"/>
                </a:lnTo>
                <a:lnTo>
                  <a:pt x="670953" y="213539"/>
                </a:lnTo>
                <a:lnTo>
                  <a:pt x="716285" y="233073"/>
                </a:lnTo>
                <a:lnTo>
                  <a:pt x="762008" y="252820"/>
                </a:lnTo>
                <a:lnTo>
                  <a:pt x="806793" y="272203"/>
                </a:lnTo>
                <a:lnTo>
                  <a:pt x="852170" y="291885"/>
                </a:lnTo>
                <a:lnTo>
                  <a:pt x="897594" y="311631"/>
                </a:lnTo>
                <a:lnTo>
                  <a:pt x="943065" y="331441"/>
                </a:lnTo>
                <a:lnTo>
                  <a:pt x="988584" y="351315"/>
                </a:lnTo>
                <a:lnTo>
                  <a:pt x="1034150" y="371252"/>
                </a:lnTo>
                <a:lnTo>
                  <a:pt x="1079763" y="391254"/>
                </a:lnTo>
                <a:lnTo>
                  <a:pt x="1125422" y="411319"/>
                </a:lnTo>
                <a:lnTo>
                  <a:pt x="1171128" y="431449"/>
                </a:lnTo>
                <a:lnTo>
                  <a:pt x="1216880" y="451642"/>
                </a:lnTo>
                <a:lnTo>
                  <a:pt x="1262678" y="471900"/>
                </a:lnTo>
                <a:lnTo>
                  <a:pt x="1308522" y="492221"/>
                </a:lnTo>
                <a:lnTo>
                  <a:pt x="1354411" y="512607"/>
                </a:lnTo>
                <a:lnTo>
                  <a:pt x="1400345" y="533057"/>
                </a:lnTo>
                <a:lnTo>
                  <a:pt x="1446325" y="553571"/>
                </a:lnTo>
                <a:lnTo>
                  <a:pt x="1492349" y="574149"/>
                </a:lnTo>
                <a:lnTo>
                  <a:pt x="1538419" y="594791"/>
                </a:lnTo>
                <a:lnTo>
                  <a:pt x="1584532" y="615497"/>
                </a:lnTo>
                <a:lnTo>
                  <a:pt x="1630690" y="636267"/>
                </a:lnTo>
                <a:lnTo>
                  <a:pt x="1676892" y="657102"/>
                </a:lnTo>
                <a:lnTo>
                  <a:pt x="1723137" y="678001"/>
                </a:lnTo>
                <a:lnTo>
                  <a:pt x="1769426" y="698964"/>
                </a:lnTo>
                <a:lnTo>
                  <a:pt x="1815759" y="719991"/>
                </a:lnTo>
                <a:lnTo>
                  <a:pt x="1862134" y="741082"/>
                </a:lnTo>
                <a:lnTo>
                  <a:pt x="1908552" y="762238"/>
                </a:lnTo>
                <a:lnTo>
                  <a:pt x="1955013" y="783459"/>
                </a:lnTo>
                <a:lnTo>
                  <a:pt x="2001517" y="804743"/>
                </a:lnTo>
                <a:lnTo>
                  <a:pt x="2048062" y="826092"/>
                </a:lnTo>
                <a:lnTo>
                  <a:pt x="2094650" y="847505"/>
                </a:lnTo>
                <a:lnTo>
                  <a:pt x="2141279" y="868983"/>
                </a:lnTo>
                <a:lnTo>
                  <a:pt x="2187950" y="890525"/>
                </a:lnTo>
                <a:lnTo>
                  <a:pt x="2234663" y="912132"/>
                </a:lnTo>
                <a:lnTo>
                  <a:pt x="2276191" y="931381"/>
                </a:lnTo>
                <a:lnTo>
                  <a:pt x="2276191" y="1492541"/>
                </a:lnTo>
                <a:lnTo>
                  <a:pt x="2253749" y="1482881"/>
                </a:lnTo>
                <a:lnTo>
                  <a:pt x="2205514" y="1462059"/>
                </a:lnTo>
                <a:lnTo>
                  <a:pt x="2157373" y="1441219"/>
                </a:lnTo>
                <a:lnTo>
                  <a:pt x="2109327" y="1420360"/>
                </a:lnTo>
                <a:lnTo>
                  <a:pt x="2061376" y="1399483"/>
                </a:lnTo>
                <a:lnTo>
                  <a:pt x="2013519" y="1378588"/>
                </a:lnTo>
                <a:lnTo>
                  <a:pt x="1965757" y="1357676"/>
                </a:lnTo>
                <a:lnTo>
                  <a:pt x="1918089" y="1336746"/>
                </a:lnTo>
                <a:lnTo>
                  <a:pt x="1870516" y="1315799"/>
                </a:lnTo>
                <a:lnTo>
                  <a:pt x="1823036" y="1294836"/>
                </a:lnTo>
                <a:lnTo>
                  <a:pt x="1775651" y="1273856"/>
                </a:lnTo>
                <a:lnTo>
                  <a:pt x="1728360" y="1252860"/>
                </a:lnTo>
                <a:lnTo>
                  <a:pt x="1681162" y="1231848"/>
                </a:lnTo>
                <a:lnTo>
                  <a:pt x="1634058" y="1210820"/>
                </a:lnTo>
                <a:lnTo>
                  <a:pt x="1587048" y="1189777"/>
                </a:lnTo>
                <a:lnTo>
                  <a:pt x="1540132" y="1168719"/>
                </a:lnTo>
                <a:lnTo>
                  <a:pt x="1493309" y="1147646"/>
                </a:lnTo>
                <a:lnTo>
                  <a:pt x="1446580" y="1126558"/>
                </a:lnTo>
                <a:lnTo>
                  <a:pt x="1399944" y="1105457"/>
                </a:lnTo>
                <a:lnTo>
                  <a:pt x="1353401" y="1084341"/>
                </a:lnTo>
                <a:lnTo>
                  <a:pt x="1306951" y="1063211"/>
                </a:lnTo>
                <a:lnTo>
                  <a:pt x="1260594" y="1042067"/>
                </a:lnTo>
                <a:lnTo>
                  <a:pt x="1214331" y="1020911"/>
                </a:lnTo>
                <a:lnTo>
                  <a:pt x="1168160" y="999741"/>
                </a:lnTo>
                <a:lnTo>
                  <a:pt x="1122082" y="978559"/>
                </a:lnTo>
                <a:lnTo>
                  <a:pt x="1076096" y="957364"/>
                </a:lnTo>
                <a:lnTo>
                  <a:pt x="1030203" y="936158"/>
                </a:lnTo>
                <a:lnTo>
                  <a:pt x="984403" y="914939"/>
                </a:lnTo>
                <a:lnTo>
                  <a:pt x="938695" y="893709"/>
                </a:lnTo>
                <a:lnTo>
                  <a:pt x="893079" y="872467"/>
                </a:lnTo>
                <a:lnTo>
                  <a:pt x="847555" y="851214"/>
                </a:lnTo>
                <a:lnTo>
                  <a:pt x="802124" y="829950"/>
                </a:lnTo>
                <a:lnTo>
                  <a:pt x="756785" y="808676"/>
                </a:lnTo>
                <a:lnTo>
                  <a:pt x="711537" y="787392"/>
                </a:lnTo>
                <a:lnTo>
                  <a:pt x="666381" y="766097"/>
                </a:lnTo>
                <a:lnTo>
                  <a:pt x="621317" y="744793"/>
                </a:lnTo>
                <a:lnTo>
                  <a:pt x="576345" y="723479"/>
                </a:lnTo>
                <a:lnTo>
                  <a:pt x="531464" y="702156"/>
                </a:lnTo>
                <a:lnTo>
                  <a:pt x="486143" y="680571"/>
                </a:lnTo>
                <a:lnTo>
                  <a:pt x="441879" y="659437"/>
                </a:lnTo>
                <a:lnTo>
                  <a:pt x="397370" y="638135"/>
                </a:lnTo>
                <a:lnTo>
                  <a:pt x="352854" y="616778"/>
                </a:lnTo>
                <a:lnTo>
                  <a:pt x="308430" y="595413"/>
                </a:lnTo>
                <a:lnTo>
                  <a:pt x="264096" y="574040"/>
                </a:lnTo>
                <a:lnTo>
                  <a:pt x="219853" y="552661"/>
                </a:lnTo>
                <a:lnTo>
                  <a:pt x="175701" y="531274"/>
                </a:lnTo>
                <a:lnTo>
                  <a:pt x="131640" y="509880"/>
                </a:lnTo>
                <a:lnTo>
                  <a:pt x="87669" y="488480"/>
                </a:lnTo>
                <a:lnTo>
                  <a:pt x="43789" y="467073"/>
                </a:lnTo>
                <a:lnTo>
                  <a:pt x="8410" y="449774"/>
                </a:lnTo>
                <a:lnTo>
                  <a:pt x="74687" y="346747"/>
                </a:lnTo>
                <a:lnTo>
                  <a:pt x="99539" y="303636"/>
                </a:lnTo>
                <a:lnTo>
                  <a:pt x="121419" y="254755"/>
                </a:lnTo>
                <a:lnTo>
                  <a:pt x="138411" y="207665"/>
                </a:lnTo>
                <a:lnTo>
                  <a:pt x="154583" y="146430"/>
                </a:lnTo>
                <a:lnTo>
                  <a:pt x="164208" y="90355"/>
                </a:lnTo>
                <a:lnTo>
                  <a:pt x="168576" y="41019"/>
                </a:lnTo>
                <a:lnTo>
                  <a:pt x="168977" y="0"/>
                </a:lnTo>
                <a:close/>
              </a:path>
              <a:path w="2276475" h="1492884">
                <a:moveTo>
                  <a:pt x="0" y="445661"/>
                </a:moveTo>
                <a:lnTo>
                  <a:pt x="24271" y="417805"/>
                </a:lnTo>
                <a:lnTo>
                  <a:pt x="49382" y="384819"/>
                </a:lnTo>
                <a:lnTo>
                  <a:pt x="74687" y="346747"/>
                </a:lnTo>
                <a:lnTo>
                  <a:pt x="8410" y="449774"/>
                </a:lnTo>
                <a:lnTo>
                  <a:pt x="0" y="445661"/>
                </a:lnTo>
                <a:close/>
              </a:path>
            </a:pathLst>
          </a:custGeom>
          <a:solidFill>
            <a:srgbClr val="F9A28B"/>
          </a:solidFill>
        </p:spPr>
        <p:txBody>
          <a:bodyPr wrap="square" lIns="0" tIns="0" rIns="0" bIns="0" rtlCol="0"/>
          <a:lstStyle/>
          <a:p>
            <a:endParaRPr/>
          </a:p>
        </p:txBody>
      </p:sp>
      <p:sp>
        <p:nvSpPr>
          <p:cNvPr id="10" name="object 10"/>
          <p:cNvSpPr/>
          <p:nvPr/>
        </p:nvSpPr>
        <p:spPr>
          <a:xfrm>
            <a:off x="16225465" y="8655775"/>
            <a:ext cx="2063114" cy="1631314"/>
          </a:xfrm>
          <a:custGeom>
            <a:avLst/>
            <a:gdLst/>
            <a:ahLst/>
            <a:cxnLst/>
            <a:rect l="l" t="t" r="r" b="b"/>
            <a:pathLst>
              <a:path w="2063115" h="1631315">
                <a:moveTo>
                  <a:pt x="0" y="360104"/>
                </a:moveTo>
                <a:lnTo>
                  <a:pt x="301975" y="0"/>
                </a:lnTo>
                <a:lnTo>
                  <a:pt x="1537856" y="958554"/>
                </a:lnTo>
                <a:lnTo>
                  <a:pt x="2062533" y="1365998"/>
                </a:lnTo>
                <a:lnTo>
                  <a:pt x="2062533" y="1631223"/>
                </a:lnTo>
                <a:lnTo>
                  <a:pt x="1617780" y="1631223"/>
                </a:lnTo>
                <a:lnTo>
                  <a:pt x="0" y="360104"/>
                </a:lnTo>
                <a:close/>
              </a:path>
            </a:pathLst>
          </a:custGeom>
          <a:solidFill>
            <a:srgbClr val="324A99"/>
          </a:solidFill>
        </p:spPr>
        <p:txBody>
          <a:bodyPr wrap="square" lIns="0" tIns="0" rIns="0" bIns="0" rtlCol="0"/>
          <a:lstStyle/>
          <a:p>
            <a:endParaRPr/>
          </a:p>
        </p:txBody>
      </p:sp>
      <p:sp>
        <p:nvSpPr>
          <p:cNvPr id="11" name="object 11"/>
          <p:cNvSpPr/>
          <p:nvPr/>
        </p:nvSpPr>
        <p:spPr>
          <a:xfrm>
            <a:off x="15531858" y="7186290"/>
            <a:ext cx="230597" cy="163234"/>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5741908" y="7261790"/>
            <a:ext cx="2546873" cy="302568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460450" y="0"/>
            <a:ext cx="2659942" cy="2605717"/>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167492" y="0"/>
            <a:ext cx="2659942" cy="2605717"/>
          </a:xfrm>
          <a:prstGeom prst="rect">
            <a:avLst/>
          </a:prstGeom>
          <a:blipFill>
            <a:blip r:embed="rId8" cstate="print"/>
            <a:stretch>
              <a:fillRect/>
            </a:stretch>
          </a:blipFill>
        </p:spPr>
        <p:txBody>
          <a:bodyPr wrap="square" lIns="0" tIns="0" rIns="0" bIns="0" rtlCol="0"/>
          <a:lstStyle/>
          <a:p>
            <a:endParaRPr/>
          </a:p>
        </p:txBody>
      </p:sp>
      <p:sp>
        <p:nvSpPr>
          <p:cNvPr id="15" name="object 15"/>
          <p:cNvSpPr txBox="1"/>
          <p:nvPr/>
        </p:nvSpPr>
        <p:spPr>
          <a:xfrm>
            <a:off x="1610930" y="2565937"/>
            <a:ext cx="14769465" cy="4612005"/>
          </a:xfrm>
          <a:prstGeom prst="rect">
            <a:avLst/>
          </a:prstGeom>
        </p:spPr>
        <p:txBody>
          <a:bodyPr vert="horz" wrap="square" lIns="0" tIns="22225" rIns="0" bIns="0" rtlCol="0">
            <a:spAutoFit/>
          </a:bodyPr>
          <a:lstStyle/>
          <a:p>
            <a:pPr marL="12065" marR="5080" algn="ctr">
              <a:lnSpc>
                <a:spcPts val="5180"/>
              </a:lnSpc>
              <a:spcBef>
                <a:spcPts val="175"/>
              </a:spcBef>
            </a:pPr>
            <a:r>
              <a:rPr sz="4200" spc="5" dirty="0">
                <a:solidFill>
                  <a:srgbClr val="2B2B2E"/>
                </a:solidFill>
                <a:latin typeface="Arial"/>
                <a:cs typeface="Arial"/>
              </a:rPr>
              <a:t>Özel öğrenme güçlüğü olduğundan </a:t>
            </a:r>
            <a:r>
              <a:rPr sz="4200" dirty="0">
                <a:solidFill>
                  <a:srgbClr val="2B2B2E"/>
                </a:solidFill>
                <a:latin typeface="Arial"/>
                <a:cs typeface="Arial"/>
              </a:rPr>
              <a:t>şüphelenilen bir </a:t>
            </a:r>
            <a:r>
              <a:rPr sz="4200" spc="5" dirty="0">
                <a:solidFill>
                  <a:srgbClr val="2B2B2E"/>
                </a:solidFill>
                <a:latin typeface="Arial"/>
                <a:cs typeface="Arial"/>
              </a:rPr>
              <a:t>çocuk </a:t>
            </a:r>
            <a:r>
              <a:rPr sz="4200" dirty="0">
                <a:solidFill>
                  <a:srgbClr val="2B2B2E"/>
                </a:solidFill>
                <a:latin typeface="Arial"/>
                <a:cs typeface="Arial"/>
              </a:rPr>
              <a:t>için  eğitsel </a:t>
            </a:r>
            <a:r>
              <a:rPr sz="4200" spc="5" dirty="0">
                <a:solidFill>
                  <a:srgbClr val="2B2B2E"/>
                </a:solidFill>
                <a:latin typeface="Arial"/>
                <a:cs typeface="Arial"/>
              </a:rPr>
              <a:t>tarama ve </a:t>
            </a:r>
            <a:r>
              <a:rPr sz="4200" dirty="0">
                <a:solidFill>
                  <a:srgbClr val="2B2B2E"/>
                </a:solidFill>
                <a:latin typeface="Arial"/>
                <a:cs typeface="Arial"/>
              </a:rPr>
              <a:t>değerlendirmeler </a:t>
            </a:r>
            <a:r>
              <a:rPr sz="4200" spc="5" dirty="0">
                <a:solidFill>
                  <a:srgbClr val="2B2B2E"/>
                </a:solidFill>
                <a:latin typeface="Arial"/>
                <a:cs typeface="Arial"/>
              </a:rPr>
              <a:t>çocuğun kendi okulunda  ve kendi </a:t>
            </a:r>
            <a:r>
              <a:rPr sz="4200" dirty="0">
                <a:solidFill>
                  <a:srgbClr val="2B2B2E"/>
                </a:solidFill>
                <a:latin typeface="Arial"/>
                <a:cs typeface="Arial"/>
              </a:rPr>
              <a:t>öğretmenleri tarafından</a:t>
            </a:r>
            <a:r>
              <a:rPr sz="4200" spc="10" dirty="0">
                <a:solidFill>
                  <a:srgbClr val="2B2B2E"/>
                </a:solidFill>
                <a:latin typeface="Arial"/>
                <a:cs typeface="Arial"/>
              </a:rPr>
              <a:t> </a:t>
            </a:r>
            <a:r>
              <a:rPr sz="4200" dirty="0">
                <a:solidFill>
                  <a:srgbClr val="2B2B2E"/>
                </a:solidFill>
                <a:latin typeface="Arial"/>
                <a:cs typeface="Arial"/>
              </a:rPr>
              <a:t>başlatılmalıdır.</a:t>
            </a:r>
            <a:endParaRPr sz="4200">
              <a:latin typeface="Arial"/>
              <a:cs typeface="Arial"/>
            </a:endParaRPr>
          </a:p>
          <a:p>
            <a:pPr>
              <a:lnSpc>
                <a:spcPct val="100000"/>
              </a:lnSpc>
              <a:spcBef>
                <a:spcPts val="20"/>
              </a:spcBef>
            </a:pPr>
            <a:endParaRPr sz="4300">
              <a:latin typeface="Times New Roman"/>
              <a:cs typeface="Times New Roman"/>
            </a:endParaRPr>
          </a:p>
          <a:p>
            <a:pPr marL="266065" marR="258445" algn="ctr">
              <a:lnSpc>
                <a:spcPct val="102699"/>
              </a:lnSpc>
            </a:pPr>
            <a:r>
              <a:rPr sz="4200" spc="5" dirty="0">
                <a:solidFill>
                  <a:srgbClr val="2B2B2E"/>
                </a:solidFill>
                <a:latin typeface="Arial"/>
                <a:cs typeface="Arial"/>
              </a:rPr>
              <a:t>Özel öğrenme güçlüğü </a:t>
            </a:r>
            <a:r>
              <a:rPr sz="4200" dirty="0">
                <a:solidFill>
                  <a:srgbClr val="2B2B2E"/>
                </a:solidFill>
                <a:latin typeface="Arial"/>
                <a:cs typeface="Arial"/>
              </a:rPr>
              <a:t>ile ilgili gerçekleştirilecek  </a:t>
            </a:r>
            <a:r>
              <a:rPr sz="4200" spc="5" dirty="0">
                <a:solidFill>
                  <a:srgbClr val="2B2B2E"/>
                </a:solidFill>
                <a:latin typeface="Arial"/>
                <a:cs typeface="Arial"/>
              </a:rPr>
              <a:t>değerlendirme </a:t>
            </a:r>
            <a:r>
              <a:rPr sz="4200" dirty="0">
                <a:solidFill>
                  <a:srgbClr val="2B2B2E"/>
                </a:solidFill>
                <a:latin typeface="Arial"/>
                <a:cs typeface="Arial"/>
              </a:rPr>
              <a:t>süreçlerinde </a:t>
            </a:r>
            <a:r>
              <a:rPr sz="4200" spc="5" dirty="0">
                <a:solidFill>
                  <a:srgbClr val="2B2B2E"/>
                </a:solidFill>
                <a:latin typeface="Arial"/>
                <a:cs typeface="Arial"/>
              </a:rPr>
              <a:t>çocuğunuzun </a:t>
            </a:r>
            <a:r>
              <a:rPr sz="4200" dirty="0">
                <a:solidFill>
                  <a:srgbClr val="2B2B2E"/>
                </a:solidFill>
                <a:latin typeface="Arial"/>
                <a:cs typeface="Arial"/>
              </a:rPr>
              <a:t>sınıf </a:t>
            </a:r>
            <a:r>
              <a:rPr sz="4200" spc="5" dirty="0">
                <a:solidFill>
                  <a:srgbClr val="2B2B2E"/>
                </a:solidFill>
                <a:latin typeface="Arial"/>
                <a:cs typeface="Arial"/>
              </a:rPr>
              <a:t>öğretmeni ve  okul rehber öğretmeni </a:t>
            </a:r>
            <a:r>
              <a:rPr sz="4200" dirty="0">
                <a:solidFill>
                  <a:srgbClr val="2B2B2E"/>
                </a:solidFill>
                <a:latin typeface="Arial"/>
                <a:cs typeface="Arial"/>
              </a:rPr>
              <a:t>ile iletişim hâlinde</a:t>
            </a:r>
            <a:r>
              <a:rPr sz="4200" spc="5" dirty="0">
                <a:solidFill>
                  <a:srgbClr val="2B2B2E"/>
                </a:solidFill>
                <a:latin typeface="Arial"/>
                <a:cs typeface="Arial"/>
              </a:rPr>
              <a:t> </a:t>
            </a:r>
            <a:r>
              <a:rPr sz="4200" dirty="0">
                <a:solidFill>
                  <a:srgbClr val="2B2B2E"/>
                </a:solidFill>
                <a:latin typeface="Arial"/>
                <a:cs typeface="Arial"/>
              </a:rPr>
              <a:t>olmalısınız.</a:t>
            </a:r>
            <a:endParaRPr sz="4200">
              <a:latin typeface="Arial"/>
              <a:cs typeface="Arial"/>
            </a:endParaRPr>
          </a:p>
        </p:txBody>
      </p:sp>
      <p:sp>
        <p:nvSpPr>
          <p:cNvPr id="16" name="Slayt Numarası Yer Tutucusu 15"/>
          <p:cNvSpPr>
            <a:spLocks noGrp="1"/>
          </p:cNvSpPr>
          <p:nvPr>
            <p:ph type="sldNum" sz="quarter" idx="7"/>
          </p:nvPr>
        </p:nvSpPr>
        <p:spPr/>
        <p:txBody>
          <a:bodyPr/>
          <a:lstStyle/>
          <a:p>
            <a:fld id="{B6F15528-21DE-4FAA-801E-634DDDAF4B2B}" type="slidenum">
              <a:rPr lang="tr-TR" smtClean="0"/>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4237" y="2809537"/>
            <a:ext cx="6962916" cy="14280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94238" y="4700762"/>
            <a:ext cx="5129683" cy="13928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2738259"/>
            <a:ext cx="1459064" cy="182845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0" y="5722415"/>
            <a:ext cx="1459064" cy="1828459"/>
          </a:xfrm>
          <a:prstGeom prst="rect">
            <a:avLst/>
          </a:prstGeom>
          <a:blipFill>
            <a:blip r:embed="rId5"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1658784" y="3097114"/>
            <a:ext cx="13163550" cy="1397000"/>
          </a:xfrm>
          <a:prstGeom prst="rect">
            <a:avLst/>
          </a:prstGeom>
        </p:spPr>
        <p:txBody>
          <a:bodyPr vert="horz" wrap="square" lIns="0" tIns="12700" rIns="0" bIns="0" rtlCol="0">
            <a:spAutoFit/>
          </a:bodyPr>
          <a:lstStyle/>
          <a:p>
            <a:pPr marL="12700">
              <a:lnSpc>
                <a:spcPct val="100000"/>
              </a:lnSpc>
              <a:spcBef>
                <a:spcPts val="100"/>
              </a:spcBef>
            </a:pPr>
            <a:r>
              <a:rPr sz="9000" i="1" spc="-795">
                <a:latin typeface="Gabriola" pitchFamily="82" charset="0"/>
                <a:cs typeface="Book Antiqua"/>
              </a:rPr>
              <a:t>EĞİTİM </a:t>
            </a:r>
            <a:r>
              <a:rPr lang="tr-TR" sz="9000" i="1" spc="-795" dirty="0" smtClean="0">
                <a:latin typeface="Gabriola" pitchFamily="82" charset="0"/>
                <a:cs typeface="Book Antiqua"/>
              </a:rPr>
              <a:t> </a:t>
            </a:r>
            <a:r>
              <a:rPr sz="9000" i="1" spc="-1350" smtClean="0">
                <a:latin typeface="Gabriola" pitchFamily="82" charset="0"/>
                <a:cs typeface="Book Antiqua"/>
              </a:rPr>
              <a:t>ÖĞRETİM</a:t>
            </a:r>
            <a:r>
              <a:rPr sz="9000" i="1" spc="-865" smtClean="0">
                <a:latin typeface="Gabriola" pitchFamily="82" charset="0"/>
                <a:cs typeface="Book Antiqua"/>
              </a:rPr>
              <a:t> </a:t>
            </a:r>
            <a:r>
              <a:rPr lang="tr-TR" sz="9000" i="1" spc="-865" dirty="0" smtClean="0">
                <a:latin typeface="Gabriola" pitchFamily="82" charset="0"/>
                <a:cs typeface="Book Antiqua"/>
              </a:rPr>
              <a:t>   </a:t>
            </a:r>
            <a:r>
              <a:rPr sz="9000" i="1" spc="-1080" smtClean="0">
                <a:latin typeface="Gabriola" pitchFamily="82" charset="0"/>
                <a:cs typeface="Book Antiqua"/>
              </a:rPr>
              <a:t>SÜREÇLERİ</a:t>
            </a:r>
            <a:endParaRPr sz="9000">
              <a:latin typeface="Gabriola" pitchFamily="82" charset="0"/>
              <a:cs typeface="Book Antiqua"/>
            </a:endParaRPr>
          </a:p>
        </p:txBody>
      </p:sp>
      <p:sp>
        <p:nvSpPr>
          <p:cNvPr id="7" name="object 7"/>
          <p:cNvSpPr txBox="1">
            <a:spLocks noGrp="1"/>
          </p:cNvSpPr>
          <p:nvPr>
            <p:ph type="body" idx="1"/>
          </p:nvPr>
        </p:nvSpPr>
        <p:spPr>
          <a:xfrm>
            <a:off x="914400" y="3619500"/>
            <a:ext cx="16466281" cy="5395539"/>
          </a:xfrm>
          <a:prstGeom prst="rect">
            <a:avLst/>
          </a:prstGeom>
        </p:spPr>
        <p:txBody>
          <a:bodyPr vert="horz" wrap="square" lIns="0" tIns="1736812" rIns="0" bIns="0" rtlCol="0">
            <a:spAutoFit/>
          </a:bodyPr>
          <a:lstStyle/>
          <a:p>
            <a:pPr marL="774065" marR="5080">
              <a:lnSpc>
                <a:spcPct val="115799"/>
              </a:lnSpc>
              <a:spcBef>
                <a:spcPts val="100"/>
              </a:spcBef>
            </a:pPr>
            <a:r>
              <a:rPr spc="-5" dirty="0"/>
              <a:t>Ülkemizde tüm özel öğrenme güçlüğü olan çocuklar kaynaştırma/bütünleştirme  uygulamaları kapsamında genel eğitim okullarında eğitimlerine devam etmektedir.  Özel öğrenme güçlüğü olan çocuklar, okulda okuma, yazma, matematik  becerilerinin yanı sıra dinleme, konuşma ve düşünme becerilerinde de sorun  yaşamaktadır. Bu çocuklar, </a:t>
            </a:r>
            <a:r>
              <a:rPr b="1" spc="-5" dirty="0"/>
              <a:t>etkili öğretim ve doğru müdahale </a:t>
            </a:r>
            <a:r>
              <a:rPr dirty="0"/>
              <a:t>ile </a:t>
            </a:r>
            <a:r>
              <a:rPr spc="-5" dirty="0"/>
              <a:t>okulda başarıyı  yakalayabilmektedir.</a:t>
            </a:r>
          </a:p>
        </p:txBody>
      </p:sp>
      <p:sp>
        <p:nvSpPr>
          <p:cNvPr id="8" name="Slayt Numarası Yer Tutucusu 7"/>
          <p:cNvSpPr>
            <a:spLocks noGrp="1"/>
          </p:cNvSpPr>
          <p:nvPr>
            <p:ph type="sldNum" sz="quarter" idx="7"/>
          </p:nvPr>
        </p:nvSpPr>
        <p:spPr/>
        <p:txBody>
          <a:bodyPr/>
          <a:lstStyle/>
          <a:p>
            <a:fld id="{B6F15528-21DE-4FAA-801E-634DDDAF4B2B}" type="slidenum">
              <a:rPr lang="tr-TR" smtClean="0"/>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304438" y="9146511"/>
            <a:ext cx="11816385" cy="2450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9"/>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7"/>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3"/>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1"/>
            <a:ext cx="2419041" cy="17216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1"/>
            <a:ext cx="2419041" cy="172160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2375248" y="3022592"/>
            <a:ext cx="13177465" cy="6783908"/>
          </a:xfrm>
          <a:prstGeom prst="rect">
            <a:avLst/>
          </a:prstGeom>
        </p:spPr>
        <p:txBody>
          <a:bodyPr vert="horz" wrap="square" lIns="0" tIns="12700" rIns="0" bIns="0" rtlCol="0">
            <a:spAutoFit/>
          </a:bodyPr>
          <a:lstStyle/>
          <a:p>
            <a:pPr algn="ctr"/>
            <a:r>
              <a:rPr lang="tr-TR" sz="4400" dirty="0"/>
              <a:t>Özel öğrenme güçlüğü olan çocukların nasıl öğrendikleri konusunda yapılan araştırmalar beyin temelli öğrenmeye dayalı yaklaşımların daha etkili olduğunu ortaya koymaktadır. Beyin temelli öğrenme kapsamında beyin için uygun sınıf ortamı yaratmak amacıyla 10 strateji belirlenmiştir ve özel öğrenme güçlüğü olan çocukların okuma becerilerinin yanı sıra diğer akademik ve akademik olmayan becerilerinin ediniminde bu stratejiler kullanılabilmektedir:</a:t>
            </a:r>
          </a:p>
          <a:p>
            <a:pPr algn="ctr"/>
            <a:r>
              <a:rPr lang="tr-TR" sz="4400" dirty="0"/>
              <a:t> </a:t>
            </a:r>
          </a:p>
        </p:txBody>
      </p:sp>
      <p:sp>
        <p:nvSpPr>
          <p:cNvPr id="10" name="Slayt Numarası Yer Tutucusu 9"/>
          <p:cNvSpPr>
            <a:spLocks noGrp="1"/>
          </p:cNvSpPr>
          <p:nvPr>
            <p:ph type="sldNum" sz="quarter" idx="7"/>
          </p:nvPr>
        </p:nvSpPr>
        <p:spPr/>
        <p:txBody>
          <a:bodyPr/>
          <a:lstStyle/>
          <a:p>
            <a:fld id="{B6F15528-21DE-4FAA-801E-634DDDAF4B2B}" type="slidenum">
              <a:rPr lang="tr-TR" smtClean="0"/>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304438" y="9146511"/>
            <a:ext cx="11816385" cy="2450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9"/>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7"/>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3"/>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1"/>
            <a:ext cx="2419041" cy="17216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1"/>
            <a:ext cx="2419041" cy="172160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079104" y="3049895"/>
            <a:ext cx="16489832" cy="4321696"/>
          </a:xfrm>
          <a:prstGeom prst="rect">
            <a:avLst/>
          </a:prstGeom>
        </p:spPr>
        <p:txBody>
          <a:bodyPr vert="horz" wrap="square" lIns="0" tIns="12700" rIns="0" bIns="0" rtlCol="0">
            <a:spAutoFit/>
          </a:bodyPr>
          <a:lstStyle/>
          <a:p>
            <a:pPr algn="ctr"/>
            <a:r>
              <a:rPr lang="tr-TR" sz="4000" dirty="0"/>
              <a:t>Ayrıca özel öğrenme güçlüğü olan çocukların eğitiminde en etkili yöntemlerden biri ‘doğrudan öğretim </a:t>
            </a:r>
            <a:r>
              <a:rPr lang="tr-TR" sz="4000" dirty="0" err="1"/>
              <a:t>yöntemi’dir</a:t>
            </a:r>
            <a:r>
              <a:rPr lang="tr-TR" sz="4000" dirty="0"/>
              <a:t>. Bu yöntemde konular küçük basamaklarda sunulur ve sıklıkla kontrol gerçekleştirilir. Bu yöntem kapsamında öğretilecek içeriğin çok iyi şekilde yapılandırılması gerekmektedir. Yöntemin temelde üç aşaması vardır: 1) model olma, 2) rehberli uygulama 3) bağımsız uygulama. Bu yöntem yeni bilginin öğrenilmesinde sıklıkla kullanılabilir ve konular temelde anlatım yöntemiyle sunulmaktadır. </a:t>
            </a:r>
          </a:p>
        </p:txBody>
      </p:sp>
      <p:sp>
        <p:nvSpPr>
          <p:cNvPr id="10" name="Slayt Numarası Yer Tutucusu 9"/>
          <p:cNvSpPr>
            <a:spLocks noGrp="1"/>
          </p:cNvSpPr>
          <p:nvPr>
            <p:ph type="sldNum" sz="quarter" idx="7"/>
          </p:nvPr>
        </p:nvSpPr>
        <p:spPr/>
        <p:txBody>
          <a:bodyPr/>
          <a:lstStyle/>
          <a:p>
            <a:fld id="{B6F15528-21DE-4FAA-801E-634DDDAF4B2B}" type="slidenum">
              <a:rPr lang="tr-TR" smtClean="0"/>
              <a:pPr/>
              <a:t>36</a:t>
            </a:fld>
            <a:endParaRPr lang="tr-TR"/>
          </a:p>
        </p:txBody>
      </p:sp>
    </p:spTree>
    <p:extLst>
      <p:ext uri="{BB962C8B-B14F-4D97-AF65-F5344CB8AC3E}">
        <p14:creationId xmlns:p14="http://schemas.microsoft.com/office/powerpoint/2010/main" val="100944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304438" y="9146511"/>
            <a:ext cx="11816385" cy="2450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9"/>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7"/>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3"/>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1"/>
            <a:ext cx="2419041" cy="17216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1"/>
            <a:ext cx="2419041" cy="172160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1439144" y="2610258"/>
            <a:ext cx="15265696" cy="7768793"/>
          </a:xfrm>
          <a:prstGeom prst="rect">
            <a:avLst/>
          </a:prstGeom>
        </p:spPr>
        <p:txBody>
          <a:bodyPr vert="horz" wrap="square" lIns="0" tIns="12700" rIns="0" bIns="0" rtlCol="0">
            <a:spAutoFit/>
          </a:bodyPr>
          <a:lstStyle/>
          <a:p>
            <a:pPr algn="ctr"/>
            <a:r>
              <a:rPr lang="tr-TR" sz="3600" dirty="0"/>
              <a:t>Özel öğrenme güçlüğü olan çocuklar için etkili öğretim yöntemlerinden bir diğeri de ‘bilişsel strateji </a:t>
            </a:r>
            <a:r>
              <a:rPr lang="tr-TR" sz="3600" dirty="0" err="1"/>
              <a:t>öğretimi’dir</a:t>
            </a:r>
            <a:r>
              <a:rPr lang="tr-TR" sz="3600" dirty="0"/>
              <a:t>. Bu yöntem kapsamında çocuklara öğrenme ile ilgili sistematik yollar öğretilmektedir. Öğretim sürecinde yüksek sesle düşünerek uygulama, ipucu kartları, kontrol listeleri ve şematik düzenleyiciler kullanma gibi yollarla destekleyiciler sunulmaktadır. Ayrıca akronimler kullanılarak hatırlatıcılar sunulmaktadır. Özel öğrenme güçlüğü olan çocuklara yönelik gerçekleştirilecek okuma öğretimi açık ve sistematik olmalıdır. ‘Açık’ önemli becerilerin ve bilgi türlerinin öğretmen tarafından doğrudan öğretilmesidir. Çocukların sadece öğrenme fırsatlarına rastlantısal veya bilinçli olarak maruz kalmasıyla anahtar beceriler ve bilgiler konusunda çıkarım yapması beklenmemektedir. ‘Sistematik’ öğretimin planlı ve mantıksal sıraya göre düzenlenmesi demektir. Çocukların öncelikle daha basit kelimeleri okumadan uzun ve karmaşık kelimeler okuması beklenmemektedir.</a:t>
            </a:r>
          </a:p>
          <a:p>
            <a:pPr algn="ctr"/>
            <a:r>
              <a:rPr lang="tr-TR" sz="3600" dirty="0"/>
              <a:t> </a:t>
            </a:r>
          </a:p>
        </p:txBody>
      </p:sp>
      <p:sp>
        <p:nvSpPr>
          <p:cNvPr id="10" name="Slayt Numarası Yer Tutucusu 9"/>
          <p:cNvSpPr>
            <a:spLocks noGrp="1"/>
          </p:cNvSpPr>
          <p:nvPr>
            <p:ph type="sldNum" sz="quarter" idx="7"/>
          </p:nvPr>
        </p:nvSpPr>
        <p:spPr/>
        <p:txBody>
          <a:bodyPr/>
          <a:lstStyle/>
          <a:p>
            <a:fld id="{B6F15528-21DE-4FAA-801E-634DDDAF4B2B}" type="slidenum">
              <a:rPr lang="tr-TR" smtClean="0"/>
              <a:pPr/>
              <a:t>37</a:t>
            </a:fld>
            <a:endParaRPr lang="tr-TR"/>
          </a:p>
        </p:txBody>
      </p:sp>
    </p:spTree>
    <p:extLst>
      <p:ext uri="{BB962C8B-B14F-4D97-AF65-F5344CB8AC3E}">
        <p14:creationId xmlns:p14="http://schemas.microsoft.com/office/powerpoint/2010/main" val="3994303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304438" y="9146511"/>
            <a:ext cx="11816385" cy="2450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9"/>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7"/>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3"/>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1"/>
            <a:ext cx="2419041" cy="17216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1"/>
            <a:ext cx="2419041" cy="172160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667001" y="2706384"/>
            <a:ext cx="16954500" cy="5549900"/>
          </a:xfrm>
          <a:prstGeom prst="rect">
            <a:avLst/>
          </a:prstGeom>
        </p:spPr>
        <p:txBody>
          <a:bodyPr vert="horz" wrap="square" lIns="0" tIns="12700" rIns="0" bIns="0" rtlCol="0">
            <a:spAutoFit/>
          </a:bodyPr>
          <a:lstStyle/>
          <a:p>
            <a:pPr marL="134620" marR="127000" indent="521970">
              <a:lnSpc>
                <a:spcPct val="115100"/>
              </a:lnSpc>
              <a:spcBef>
                <a:spcPts val="100"/>
              </a:spcBef>
              <a:buSzPct val="96825"/>
              <a:buAutoNum type="arabicPeriod"/>
              <a:tabLst>
                <a:tab pos="991235" algn="l"/>
              </a:tabLst>
            </a:pPr>
            <a:r>
              <a:rPr sz="3150" b="1" spc="-10" dirty="0">
                <a:solidFill>
                  <a:srgbClr val="2B2B2E"/>
                </a:solidFill>
                <a:latin typeface="Arial"/>
                <a:cs typeface="Arial"/>
              </a:rPr>
              <a:t>Güvenli ve rahat bir ortam sağlayın: </a:t>
            </a:r>
            <a:r>
              <a:rPr sz="3150" spc="-10" dirty="0">
                <a:solidFill>
                  <a:srgbClr val="2B2B2E"/>
                </a:solidFill>
                <a:latin typeface="Arial"/>
                <a:cs typeface="Arial"/>
              </a:rPr>
              <a:t>Beyin seçici olarak ses, ışık ve diğer uyaranlara  odaklanabilir ve kendini güvende hissetmeyebilir. Okuma güçlüğü olan çocuklar öğrenme  ortamlarındaki tehlikeden veya duygusal tehditlerden uzak olmalıdır. Güvenli olmayan ortamlar  ve duygusal tehditler öğrenmeyi</a:t>
            </a:r>
            <a:r>
              <a:rPr sz="3150" spc="10" dirty="0">
                <a:solidFill>
                  <a:srgbClr val="2B2B2E"/>
                </a:solidFill>
                <a:latin typeface="Arial"/>
                <a:cs typeface="Arial"/>
              </a:rPr>
              <a:t> </a:t>
            </a:r>
            <a:r>
              <a:rPr sz="3150" spc="-10" dirty="0">
                <a:solidFill>
                  <a:srgbClr val="2B2B2E"/>
                </a:solidFill>
                <a:latin typeface="Arial"/>
                <a:cs typeface="Arial"/>
              </a:rPr>
              <a:t>engelleyebilir.</a:t>
            </a:r>
            <a:endParaRPr sz="3150">
              <a:latin typeface="Arial"/>
              <a:cs typeface="Arial"/>
            </a:endParaRPr>
          </a:p>
          <a:p>
            <a:pPr>
              <a:lnSpc>
                <a:spcPct val="100000"/>
              </a:lnSpc>
              <a:spcBef>
                <a:spcPts val="35"/>
              </a:spcBef>
              <a:buClr>
                <a:srgbClr val="2B2B2E"/>
              </a:buClr>
              <a:buFont typeface="Arial"/>
              <a:buAutoNum type="arabicPeriod"/>
            </a:pPr>
            <a:endParaRPr sz="3750">
              <a:latin typeface="Times New Roman"/>
              <a:cs typeface="Times New Roman"/>
            </a:endParaRPr>
          </a:p>
          <a:p>
            <a:pPr marL="12700" marR="5080">
              <a:lnSpc>
                <a:spcPct val="115100"/>
              </a:lnSpc>
              <a:buSzPct val="96825"/>
              <a:buAutoNum type="arabicPeriod"/>
              <a:tabLst>
                <a:tab pos="346710" algn="l"/>
              </a:tabLst>
            </a:pPr>
            <a:r>
              <a:rPr sz="3150" b="1" spc="-10" dirty="0">
                <a:solidFill>
                  <a:srgbClr val="2B2B2E"/>
                </a:solidFill>
                <a:latin typeface="Arial"/>
                <a:cs typeface="Arial"/>
              </a:rPr>
              <a:t>Rahat eşyalar/mobilyalar sağlayın: </a:t>
            </a:r>
            <a:r>
              <a:rPr sz="3150" spc="-10" dirty="0">
                <a:solidFill>
                  <a:srgbClr val="2B2B2E"/>
                </a:solidFill>
                <a:latin typeface="Arial"/>
                <a:cs typeface="Arial"/>
              </a:rPr>
              <a:t>Öğrenme güçlüğü olan çocuklara yönelik okuma alanları  oluşturulabilir. Bu ortamda masa/okuma lambaları da</a:t>
            </a:r>
            <a:r>
              <a:rPr sz="3150" spc="25" dirty="0">
                <a:solidFill>
                  <a:srgbClr val="2B2B2E"/>
                </a:solidFill>
                <a:latin typeface="Arial"/>
                <a:cs typeface="Arial"/>
              </a:rPr>
              <a:t> </a:t>
            </a:r>
            <a:r>
              <a:rPr sz="3150" spc="-10" dirty="0">
                <a:solidFill>
                  <a:srgbClr val="2B2B2E"/>
                </a:solidFill>
                <a:latin typeface="Arial"/>
                <a:cs typeface="Arial"/>
              </a:rPr>
              <a:t>kullanılabilir.</a:t>
            </a:r>
            <a:endParaRPr sz="3150">
              <a:latin typeface="Arial"/>
              <a:cs typeface="Arial"/>
            </a:endParaRPr>
          </a:p>
          <a:p>
            <a:pPr>
              <a:lnSpc>
                <a:spcPct val="100000"/>
              </a:lnSpc>
              <a:spcBef>
                <a:spcPts val="35"/>
              </a:spcBef>
              <a:buClr>
                <a:srgbClr val="2B2B2E"/>
              </a:buClr>
              <a:buFont typeface="Arial"/>
              <a:buAutoNum type="arabicPeriod"/>
            </a:pPr>
            <a:endParaRPr sz="3750">
              <a:latin typeface="Times New Roman"/>
              <a:cs typeface="Times New Roman"/>
            </a:endParaRPr>
          </a:p>
          <a:p>
            <a:pPr marL="279400" marR="271780" indent="222885">
              <a:lnSpc>
                <a:spcPct val="115100"/>
              </a:lnSpc>
              <a:spcBef>
                <a:spcPts val="5"/>
              </a:spcBef>
              <a:buSzPct val="96825"/>
              <a:buAutoNum type="arabicPeriod"/>
              <a:tabLst>
                <a:tab pos="946785" algn="l"/>
              </a:tabLst>
            </a:pPr>
            <a:r>
              <a:rPr sz="3150" b="1" spc="-10" dirty="0">
                <a:solidFill>
                  <a:srgbClr val="2B2B2E"/>
                </a:solidFill>
                <a:latin typeface="Arial"/>
                <a:cs typeface="Arial"/>
              </a:rPr>
              <a:t>Su ve meyve bulundurun: </a:t>
            </a:r>
            <a:r>
              <a:rPr sz="3150" spc="-10" dirty="0">
                <a:solidFill>
                  <a:srgbClr val="2B2B2E"/>
                </a:solidFill>
                <a:latin typeface="Arial"/>
                <a:cs typeface="Arial"/>
              </a:rPr>
              <a:t>Su içmek ve bir miktar meyve tüketmek beynin öğrenmesini  desteklemektedir. Özellikle su ve kurutulmuş meyve ders ortamında çocuklara</a:t>
            </a:r>
            <a:r>
              <a:rPr sz="3150" spc="150" dirty="0">
                <a:solidFill>
                  <a:srgbClr val="2B2B2E"/>
                </a:solidFill>
                <a:latin typeface="Arial"/>
                <a:cs typeface="Arial"/>
              </a:rPr>
              <a:t> </a:t>
            </a:r>
            <a:r>
              <a:rPr sz="3150" spc="-10" dirty="0">
                <a:solidFill>
                  <a:srgbClr val="2B2B2E"/>
                </a:solidFill>
                <a:latin typeface="Arial"/>
                <a:cs typeface="Arial"/>
              </a:rPr>
              <a:t>sağlanmalıdır.</a:t>
            </a:r>
            <a:endParaRPr sz="3150">
              <a:latin typeface="Arial"/>
              <a:cs typeface="Arial"/>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38</a:t>
            </a:fld>
            <a:endParaRPr lang="tr-TR"/>
          </a:p>
        </p:txBody>
      </p:sp>
    </p:spTree>
    <p:extLst>
      <p:ext uri="{BB962C8B-B14F-4D97-AF65-F5344CB8AC3E}">
        <p14:creationId xmlns:p14="http://schemas.microsoft.com/office/powerpoint/2010/main" val="10767521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304438" y="9145913"/>
            <a:ext cx="11816385" cy="2456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8"/>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6"/>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0"/>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0"/>
            <a:ext cx="2419041" cy="17216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0"/>
            <a:ext cx="2419041" cy="1721608"/>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838200" y="2857500"/>
            <a:ext cx="16685894" cy="5630900"/>
          </a:xfrm>
          <a:prstGeom prst="rect">
            <a:avLst/>
          </a:prstGeom>
        </p:spPr>
        <p:txBody>
          <a:bodyPr vert="horz" wrap="square" lIns="0" tIns="12700" rIns="0" bIns="0" rtlCol="0">
            <a:spAutoFit/>
          </a:bodyPr>
          <a:lstStyle/>
          <a:p>
            <a:pPr marL="744855" marR="292100" indent="-744855">
              <a:lnSpc>
                <a:spcPct val="115100"/>
              </a:lnSpc>
              <a:spcBef>
                <a:spcPts val="100"/>
              </a:spcBef>
              <a:buAutoNum type="arabicPeriod" startAt="4"/>
              <a:tabLst>
                <a:tab pos="744855" algn="l"/>
              </a:tabLst>
            </a:pPr>
            <a:r>
              <a:rPr sz="3150" b="1" spc="-10" dirty="0">
                <a:solidFill>
                  <a:srgbClr val="2B2B2E"/>
                </a:solidFill>
                <a:latin typeface="Arial"/>
                <a:cs typeface="Arial"/>
              </a:rPr>
              <a:t>Çocuklardan daha sık tepkiler bekleyin: </a:t>
            </a:r>
            <a:r>
              <a:rPr sz="3150" spc="-10" dirty="0">
                <a:solidFill>
                  <a:srgbClr val="2B2B2E"/>
                </a:solidFill>
                <a:latin typeface="Arial"/>
                <a:cs typeface="Arial"/>
              </a:rPr>
              <a:t>Öğrenme güçlüğü olan çocuklar ne kadar çok  alıştırma yaparsa ve bir çeşit ürün ortaya koyarsa daha motive</a:t>
            </a:r>
            <a:r>
              <a:rPr sz="3150" spc="85" dirty="0">
                <a:solidFill>
                  <a:srgbClr val="2B2B2E"/>
                </a:solidFill>
                <a:latin typeface="Arial"/>
                <a:cs typeface="Arial"/>
              </a:rPr>
              <a:t> </a:t>
            </a:r>
            <a:r>
              <a:rPr sz="3150" spc="-10" dirty="0">
                <a:solidFill>
                  <a:srgbClr val="2B2B2E"/>
                </a:solidFill>
                <a:latin typeface="Arial"/>
                <a:cs typeface="Arial"/>
              </a:rPr>
              <a:t>olabiliyorlar.</a:t>
            </a:r>
            <a:endParaRPr sz="3150" dirty="0">
              <a:latin typeface="Arial"/>
              <a:cs typeface="Arial"/>
            </a:endParaRPr>
          </a:p>
          <a:p>
            <a:pPr>
              <a:lnSpc>
                <a:spcPct val="100000"/>
              </a:lnSpc>
              <a:spcBef>
                <a:spcPts val="35"/>
              </a:spcBef>
              <a:buClr>
                <a:srgbClr val="2B2B2E"/>
              </a:buClr>
              <a:buFont typeface="Arial"/>
              <a:buAutoNum type="arabicPeriod" startAt="4"/>
            </a:pPr>
            <a:endParaRPr sz="3750" dirty="0">
              <a:latin typeface="Times New Roman"/>
              <a:cs typeface="Times New Roman"/>
            </a:endParaRPr>
          </a:p>
          <a:p>
            <a:pPr marL="898525" marR="281940" indent="-608965">
              <a:lnSpc>
                <a:spcPct val="115100"/>
              </a:lnSpc>
              <a:buAutoNum type="arabicPeriod" startAt="4"/>
              <a:tabLst>
                <a:tab pos="734060" algn="l"/>
              </a:tabLst>
            </a:pPr>
            <a:r>
              <a:rPr sz="3150" b="1" spc="-10" dirty="0">
                <a:solidFill>
                  <a:srgbClr val="2B2B2E"/>
                </a:solidFill>
                <a:latin typeface="Arial"/>
                <a:cs typeface="Arial"/>
              </a:rPr>
              <a:t>Öğretime bedensel hareketleri de bütünleştirin: </a:t>
            </a:r>
            <a:r>
              <a:rPr sz="3150" spc="-10" dirty="0">
                <a:solidFill>
                  <a:srgbClr val="2B2B2E"/>
                </a:solidFill>
                <a:latin typeface="Arial"/>
                <a:cs typeface="Arial"/>
              </a:rPr>
              <a:t>Beyin harekete dayalı bilgiyi hafızada  daha fazla tutmaktadır. Öğretmenler/Ebeveynler uygun olan her </a:t>
            </a:r>
            <a:r>
              <a:rPr sz="3150" spc="-10" dirty="0" err="1">
                <a:solidFill>
                  <a:srgbClr val="2B2B2E"/>
                </a:solidFill>
                <a:latin typeface="Arial"/>
                <a:cs typeface="Arial"/>
              </a:rPr>
              <a:t>durumda</a:t>
            </a:r>
            <a:r>
              <a:rPr sz="3150" spc="80" dirty="0">
                <a:solidFill>
                  <a:srgbClr val="2B2B2E"/>
                </a:solidFill>
                <a:latin typeface="Arial"/>
                <a:cs typeface="Arial"/>
              </a:rPr>
              <a:t> </a:t>
            </a:r>
            <a:r>
              <a:rPr sz="3150" spc="-10" dirty="0" err="1" smtClean="0">
                <a:solidFill>
                  <a:srgbClr val="2B2B2E"/>
                </a:solidFill>
                <a:latin typeface="Arial"/>
                <a:cs typeface="Arial"/>
              </a:rPr>
              <a:t>öğretimsel</a:t>
            </a:r>
            <a:r>
              <a:rPr lang="tr-TR" sz="3150" spc="-10" dirty="0" smtClean="0">
                <a:solidFill>
                  <a:srgbClr val="2B2B2E"/>
                </a:solidFill>
                <a:latin typeface="Arial"/>
                <a:cs typeface="Arial"/>
              </a:rPr>
              <a:t> </a:t>
            </a:r>
            <a:r>
              <a:rPr sz="3150" spc="-10" dirty="0" err="1" smtClean="0">
                <a:solidFill>
                  <a:srgbClr val="2B2B2E"/>
                </a:solidFill>
                <a:latin typeface="Arial"/>
                <a:cs typeface="Arial"/>
              </a:rPr>
              <a:t>etkinliklerine</a:t>
            </a:r>
            <a:r>
              <a:rPr sz="3150" spc="-10" dirty="0" smtClean="0">
                <a:solidFill>
                  <a:srgbClr val="2B2B2E"/>
                </a:solidFill>
                <a:latin typeface="Arial"/>
                <a:cs typeface="Arial"/>
              </a:rPr>
              <a:t> </a:t>
            </a:r>
            <a:r>
              <a:rPr sz="3150" spc="-10" dirty="0">
                <a:solidFill>
                  <a:srgbClr val="2B2B2E"/>
                </a:solidFill>
                <a:latin typeface="Arial"/>
                <a:cs typeface="Arial"/>
              </a:rPr>
              <a:t>harekete dayalı etkinlikler de</a:t>
            </a:r>
            <a:r>
              <a:rPr sz="3150" spc="20" dirty="0">
                <a:solidFill>
                  <a:srgbClr val="2B2B2E"/>
                </a:solidFill>
                <a:latin typeface="Arial"/>
                <a:cs typeface="Arial"/>
              </a:rPr>
              <a:t> </a:t>
            </a:r>
            <a:r>
              <a:rPr sz="3150" spc="-10" dirty="0">
                <a:solidFill>
                  <a:srgbClr val="2B2B2E"/>
                </a:solidFill>
                <a:latin typeface="Arial"/>
                <a:cs typeface="Arial"/>
              </a:rPr>
              <a:t>eklemelidir.</a:t>
            </a:r>
            <a:endParaRPr sz="3150" dirty="0">
              <a:latin typeface="Arial"/>
              <a:cs typeface="Arial"/>
            </a:endParaRPr>
          </a:p>
          <a:p>
            <a:pPr>
              <a:lnSpc>
                <a:spcPct val="100000"/>
              </a:lnSpc>
              <a:spcBef>
                <a:spcPts val="35"/>
              </a:spcBef>
            </a:pPr>
            <a:endParaRPr sz="3750" dirty="0">
              <a:latin typeface="Times New Roman"/>
              <a:cs typeface="Times New Roman"/>
            </a:endParaRPr>
          </a:p>
          <a:p>
            <a:pPr marL="12700" marR="5080" indent="299085">
              <a:lnSpc>
                <a:spcPct val="115100"/>
              </a:lnSpc>
              <a:spcBef>
                <a:spcPts val="5"/>
              </a:spcBef>
              <a:buAutoNum type="arabicPeriod" startAt="6"/>
              <a:tabLst>
                <a:tab pos="755650" algn="l"/>
              </a:tabLst>
            </a:pPr>
            <a:r>
              <a:rPr sz="3150" b="1" spc="-10" dirty="0">
                <a:solidFill>
                  <a:srgbClr val="2B2B2E"/>
                </a:solidFill>
                <a:latin typeface="Arial"/>
                <a:cs typeface="Arial"/>
              </a:rPr>
              <a:t>Görsel yeniliklere vurgu yapın: </a:t>
            </a:r>
            <a:r>
              <a:rPr sz="3150" spc="-10" dirty="0">
                <a:solidFill>
                  <a:srgbClr val="2B2B2E"/>
                </a:solidFill>
                <a:latin typeface="Arial"/>
                <a:cs typeface="Arial"/>
              </a:rPr>
              <a:t>Öğretmenler/Ebeveynler okuma sürecinde kullanılacak  etkinliklerde ve alıştırmalarda renk eklemeleri, boyut ve şekil değişiklikleri yapmalıdırlar.</a:t>
            </a:r>
            <a:r>
              <a:rPr sz="3150" spc="195" dirty="0">
                <a:solidFill>
                  <a:srgbClr val="2B2B2E"/>
                </a:solidFill>
                <a:latin typeface="Arial"/>
                <a:cs typeface="Arial"/>
              </a:rPr>
              <a:t> </a:t>
            </a:r>
            <a:r>
              <a:rPr sz="3150" spc="-10" dirty="0">
                <a:solidFill>
                  <a:srgbClr val="2B2B2E"/>
                </a:solidFill>
                <a:latin typeface="Arial"/>
                <a:cs typeface="Arial"/>
              </a:rPr>
              <a:t>Çocuk</a:t>
            </a:r>
            <a:endParaRPr sz="3150" dirty="0">
              <a:latin typeface="Arial"/>
              <a:cs typeface="Arial"/>
            </a:endParaRPr>
          </a:p>
          <a:p>
            <a:pPr algn="ctr">
              <a:lnSpc>
                <a:spcPct val="100000"/>
              </a:lnSpc>
              <a:spcBef>
                <a:spcPts val="570"/>
              </a:spcBef>
            </a:pPr>
            <a:r>
              <a:rPr sz="3150" spc="-10" dirty="0">
                <a:solidFill>
                  <a:srgbClr val="2B2B2E"/>
                </a:solidFill>
                <a:latin typeface="Arial"/>
                <a:cs typeface="Arial"/>
              </a:rPr>
              <a:t>gerçekleştirilen bu değişikliğin neden yapıldığı konusunda</a:t>
            </a:r>
            <a:r>
              <a:rPr sz="3150" spc="50" dirty="0">
                <a:solidFill>
                  <a:srgbClr val="2B2B2E"/>
                </a:solidFill>
                <a:latin typeface="Arial"/>
                <a:cs typeface="Arial"/>
              </a:rPr>
              <a:t> </a:t>
            </a:r>
            <a:r>
              <a:rPr sz="3150" spc="-10" dirty="0">
                <a:solidFill>
                  <a:srgbClr val="2B2B2E"/>
                </a:solidFill>
                <a:latin typeface="Arial"/>
                <a:cs typeface="Arial"/>
              </a:rPr>
              <a:t>bilgilendirilmelidir.</a:t>
            </a:r>
            <a:endParaRPr sz="3150" dirty="0">
              <a:latin typeface="Arial"/>
              <a:cs typeface="Arial"/>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39</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1643062" y="1"/>
            <a:ext cx="15001874" cy="10286998"/>
          </a:xfrm>
          <a:prstGeom prst="rect">
            <a:avLst/>
          </a:prstGeom>
          <a:blipFill>
            <a:blip r:embed="rId2" cstate="print"/>
            <a:stretch>
              <a:fillRect/>
            </a:stretch>
          </a:blipFill>
        </p:spPr>
        <p:txBody>
          <a:bodyPr wrap="square" lIns="0" tIns="0" rIns="0" bIns="0" rtlCol="0"/>
          <a:lstStyle/>
          <a:p>
            <a:endParaRPr/>
          </a:p>
        </p:txBody>
      </p:sp>
      <p:sp>
        <p:nvSpPr>
          <p:cNvPr id="4" name="Slayt Numarası Yer Tutucusu 3"/>
          <p:cNvSpPr>
            <a:spLocks noGrp="1"/>
          </p:cNvSpPr>
          <p:nvPr>
            <p:ph type="sldNum" sz="quarter" idx="7"/>
          </p:nvPr>
        </p:nvSpPr>
        <p:spPr/>
        <p:txBody>
          <a:bodyPr/>
          <a:lstStyle/>
          <a:p>
            <a:fld id="{B6F15528-21DE-4FAA-801E-634DDDAF4B2B}"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095151" y="7552746"/>
            <a:ext cx="11816385" cy="2456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34"/>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9"/>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6"/>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2"/>
            <a:ext cx="2419041" cy="172160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2"/>
            <a:ext cx="2419041" cy="1721605"/>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700636" y="3258836"/>
            <a:ext cx="16887190" cy="3340100"/>
          </a:xfrm>
          <a:prstGeom prst="rect">
            <a:avLst/>
          </a:prstGeom>
        </p:spPr>
        <p:txBody>
          <a:bodyPr vert="horz" wrap="square" lIns="0" tIns="12700" rIns="0" bIns="0" rtlCol="0">
            <a:spAutoFit/>
          </a:bodyPr>
          <a:lstStyle/>
          <a:p>
            <a:pPr marL="367030" marR="5080" indent="-354330">
              <a:lnSpc>
                <a:spcPct val="115100"/>
              </a:lnSpc>
              <a:spcBef>
                <a:spcPts val="100"/>
              </a:spcBef>
              <a:buAutoNum type="arabicPeriod" startAt="7"/>
              <a:tabLst>
                <a:tab pos="456565" algn="l"/>
              </a:tabLst>
            </a:pPr>
            <a:r>
              <a:rPr sz="3150" b="1" spc="-10" dirty="0">
                <a:solidFill>
                  <a:srgbClr val="2B2B2E"/>
                </a:solidFill>
                <a:latin typeface="Arial"/>
                <a:cs typeface="Arial"/>
              </a:rPr>
              <a:t>Öğrenmede yenilikleri artırmak amacıyla şarkı, müzik ve kafiyeler kullanılmalıdır: </a:t>
            </a:r>
            <a:r>
              <a:rPr sz="3150" spc="-10" dirty="0">
                <a:solidFill>
                  <a:srgbClr val="2B2B2E"/>
                </a:solidFill>
                <a:latin typeface="Arial"/>
                <a:cs typeface="Arial"/>
              </a:rPr>
              <a:t>Müzik  ve şarkı gibi etkinlikler öğrenilen bilginin hafızada daha kalıcı olmasına yardımcı</a:t>
            </a:r>
            <a:r>
              <a:rPr sz="3150" spc="160" dirty="0">
                <a:solidFill>
                  <a:srgbClr val="2B2B2E"/>
                </a:solidFill>
                <a:latin typeface="Arial"/>
                <a:cs typeface="Arial"/>
              </a:rPr>
              <a:t> </a:t>
            </a:r>
            <a:r>
              <a:rPr sz="3150" spc="-10" dirty="0">
                <a:solidFill>
                  <a:srgbClr val="2B2B2E"/>
                </a:solidFill>
                <a:latin typeface="Arial"/>
                <a:cs typeface="Arial"/>
              </a:rPr>
              <a:t>olmaktadır.</a:t>
            </a:r>
            <a:endParaRPr sz="3150">
              <a:latin typeface="Arial"/>
              <a:cs typeface="Arial"/>
            </a:endParaRPr>
          </a:p>
          <a:p>
            <a:pPr>
              <a:lnSpc>
                <a:spcPct val="100000"/>
              </a:lnSpc>
              <a:spcBef>
                <a:spcPts val="35"/>
              </a:spcBef>
              <a:buClr>
                <a:srgbClr val="2B2B2E"/>
              </a:buClr>
              <a:buFont typeface="Arial"/>
              <a:buAutoNum type="arabicPeriod" startAt="7"/>
            </a:pPr>
            <a:endParaRPr sz="3750">
              <a:latin typeface="Times New Roman"/>
              <a:cs typeface="Times New Roman"/>
            </a:endParaRPr>
          </a:p>
          <a:p>
            <a:pPr marL="711835" marR="259715" indent="-711835">
              <a:lnSpc>
                <a:spcPct val="115100"/>
              </a:lnSpc>
              <a:buAutoNum type="arabicPeriod" startAt="7"/>
              <a:tabLst>
                <a:tab pos="711835" algn="l"/>
              </a:tabLst>
            </a:pPr>
            <a:r>
              <a:rPr sz="3150" b="1" spc="-10" dirty="0">
                <a:solidFill>
                  <a:srgbClr val="2B2B2E"/>
                </a:solidFill>
                <a:latin typeface="Arial"/>
                <a:cs typeface="Arial"/>
              </a:rPr>
              <a:t>Bekleme sürenizi artırın: </a:t>
            </a:r>
            <a:r>
              <a:rPr sz="3150" spc="-10" dirty="0">
                <a:solidFill>
                  <a:srgbClr val="2B2B2E"/>
                </a:solidFill>
                <a:latin typeface="Arial"/>
                <a:cs typeface="Arial"/>
              </a:rPr>
              <a:t>Zekâ seviyesinden bağımsız olarak her beyin bilgiyi farklı hızda  işlemektedir. Normal sınıflarda çocuklara soru sorulduğunda cevap için 2-3</a:t>
            </a:r>
            <a:r>
              <a:rPr sz="3150" spc="85" dirty="0">
                <a:solidFill>
                  <a:srgbClr val="2B2B2E"/>
                </a:solidFill>
                <a:latin typeface="Arial"/>
                <a:cs typeface="Arial"/>
              </a:rPr>
              <a:t> </a:t>
            </a:r>
            <a:r>
              <a:rPr sz="3150" spc="-10" dirty="0">
                <a:solidFill>
                  <a:srgbClr val="2B2B2E"/>
                </a:solidFill>
                <a:latin typeface="Arial"/>
                <a:cs typeface="Arial"/>
              </a:rPr>
              <a:t>saniye</a:t>
            </a:r>
            <a:endParaRPr sz="3150">
              <a:latin typeface="Arial"/>
              <a:cs typeface="Arial"/>
            </a:endParaRPr>
          </a:p>
          <a:p>
            <a:pPr marL="167005">
              <a:lnSpc>
                <a:spcPct val="100000"/>
              </a:lnSpc>
              <a:spcBef>
                <a:spcPts val="570"/>
              </a:spcBef>
            </a:pPr>
            <a:r>
              <a:rPr sz="3150" spc="-10" dirty="0">
                <a:solidFill>
                  <a:srgbClr val="2B2B2E"/>
                </a:solidFill>
                <a:latin typeface="Arial"/>
                <a:cs typeface="Arial"/>
              </a:rPr>
              <a:t>beklenmektedir. Öğrenme güçlüğü olan çocuklar için bu süre 7-10 saniyeye kadar</a:t>
            </a:r>
            <a:r>
              <a:rPr sz="3150" spc="160" dirty="0">
                <a:solidFill>
                  <a:srgbClr val="2B2B2E"/>
                </a:solidFill>
                <a:latin typeface="Arial"/>
                <a:cs typeface="Arial"/>
              </a:rPr>
              <a:t> </a:t>
            </a:r>
            <a:r>
              <a:rPr sz="3150" spc="-10" dirty="0">
                <a:solidFill>
                  <a:srgbClr val="2B2B2E"/>
                </a:solidFill>
                <a:latin typeface="Arial"/>
                <a:cs typeface="Arial"/>
              </a:rPr>
              <a:t>çıkarılabilir.</a:t>
            </a:r>
            <a:endParaRPr sz="3150">
              <a:latin typeface="Arial"/>
              <a:cs typeface="Arial"/>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40</a:t>
            </a:fld>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3095151" y="6993745"/>
            <a:ext cx="11816385" cy="2456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0779" y="1892528"/>
            <a:ext cx="4194046" cy="6495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49548" y="820049"/>
            <a:ext cx="4194046" cy="64956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2235986" y="1911066"/>
            <a:ext cx="4194046" cy="64956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140341" y="0"/>
            <a:ext cx="2419041" cy="1721605"/>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859641" y="0"/>
            <a:ext cx="2419041" cy="1721605"/>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767907" y="3258830"/>
            <a:ext cx="16752569" cy="3340100"/>
          </a:xfrm>
          <a:prstGeom prst="rect">
            <a:avLst/>
          </a:prstGeom>
        </p:spPr>
        <p:txBody>
          <a:bodyPr vert="horz" wrap="square" lIns="0" tIns="12700" rIns="0" bIns="0" rtlCol="0">
            <a:spAutoFit/>
          </a:bodyPr>
          <a:lstStyle/>
          <a:p>
            <a:pPr marL="588645" marR="581025" indent="89535">
              <a:lnSpc>
                <a:spcPct val="115100"/>
              </a:lnSpc>
              <a:spcBef>
                <a:spcPts val="100"/>
              </a:spcBef>
              <a:buAutoNum type="arabicPeriod" startAt="9"/>
              <a:tabLst>
                <a:tab pos="1122045" algn="l"/>
              </a:tabLst>
            </a:pPr>
            <a:r>
              <a:rPr sz="3150" b="1" spc="-10" dirty="0">
                <a:solidFill>
                  <a:srgbClr val="2B2B2E"/>
                </a:solidFill>
                <a:latin typeface="Arial"/>
                <a:cs typeface="Arial"/>
              </a:rPr>
              <a:t>Çocukların seçeneklerini artırın: </a:t>
            </a:r>
            <a:r>
              <a:rPr sz="3150" spc="-10" dirty="0">
                <a:solidFill>
                  <a:srgbClr val="2B2B2E"/>
                </a:solidFill>
                <a:latin typeface="Arial"/>
                <a:cs typeface="Arial"/>
              </a:rPr>
              <a:t>Okuma ile ilgili yapılacak etkinlik ve alıştırmalarda  çocuklara seçenekler sunmak öğrencilerin motivasyonunu ve katılımını</a:t>
            </a:r>
            <a:r>
              <a:rPr sz="3150" spc="135" dirty="0">
                <a:solidFill>
                  <a:srgbClr val="2B2B2E"/>
                </a:solidFill>
                <a:latin typeface="Arial"/>
                <a:cs typeface="Arial"/>
              </a:rPr>
              <a:t> </a:t>
            </a:r>
            <a:r>
              <a:rPr sz="3150" spc="-10" dirty="0">
                <a:solidFill>
                  <a:srgbClr val="2B2B2E"/>
                </a:solidFill>
                <a:latin typeface="Arial"/>
                <a:cs typeface="Arial"/>
              </a:rPr>
              <a:t>artırabilmektedir.</a:t>
            </a:r>
            <a:endParaRPr sz="3150">
              <a:latin typeface="Arial"/>
              <a:cs typeface="Arial"/>
            </a:endParaRPr>
          </a:p>
          <a:p>
            <a:pPr>
              <a:lnSpc>
                <a:spcPct val="100000"/>
              </a:lnSpc>
              <a:spcBef>
                <a:spcPts val="35"/>
              </a:spcBef>
              <a:buClr>
                <a:srgbClr val="2B2B2E"/>
              </a:buClr>
              <a:buFont typeface="Arial"/>
              <a:buAutoNum type="arabicPeriod" startAt="9"/>
            </a:pPr>
            <a:endParaRPr sz="3750">
              <a:latin typeface="Times New Roman"/>
              <a:cs typeface="Times New Roman"/>
            </a:endParaRPr>
          </a:p>
          <a:p>
            <a:pPr marL="23495" marR="5080" indent="-10795">
              <a:lnSpc>
                <a:spcPct val="115100"/>
              </a:lnSpc>
              <a:buAutoNum type="arabicPeriod" startAt="9"/>
              <a:tabLst>
                <a:tab pos="678815" algn="l"/>
              </a:tabLst>
            </a:pPr>
            <a:r>
              <a:rPr sz="3150" b="1" spc="-10" dirty="0">
                <a:solidFill>
                  <a:srgbClr val="2B2B2E"/>
                </a:solidFill>
                <a:latin typeface="Arial"/>
                <a:cs typeface="Arial"/>
              </a:rPr>
              <a:t>Çocukları diğer çocukların öğrenmelerine destek olmak amacıyla kullanınız: </a:t>
            </a:r>
            <a:r>
              <a:rPr sz="3150" spc="-10" dirty="0">
                <a:solidFill>
                  <a:srgbClr val="2B2B2E"/>
                </a:solidFill>
                <a:latin typeface="Arial"/>
                <a:cs typeface="Arial"/>
              </a:rPr>
              <a:t>Çocuklar  ikili gruplar hâlinde birlikte çalışmalar gerçekleştirebilirler. Ayrıca tüm sınıf olarak akran</a:t>
            </a:r>
            <a:r>
              <a:rPr sz="3150" spc="220" dirty="0">
                <a:solidFill>
                  <a:srgbClr val="2B2B2E"/>
                </a:solidFill>
                <a:latin typeface="Arial"/>
                <a:cs typeface="Arial"/>
              </a:rPr>
              <a:t> </a:t>
            </a:r>
            <a:r>
              <a:rPr sz="3150" spc="-10" dirty="0">
                <a:solidFill>
                  <a:srgbClr val="2B2B2E"/>
                </a:solidFill>
                <a:latin typeface="Arial"/>
                <a:cs typeface="Arial"/>
              </a:rPr>
              <a:t>destekli</a:t>
            </a:r>
            <a:endParaRPr sz="3150">
              <a:latin typeface="Arial"/>
              <a:cs typeface="Arial"/>
            </a:endParaRPr>
          </a:p>
          <a:p>
            <a:pPr algn="ctr">
              <a:lnSpc>
                <a:spcPct val="100000"/>
              </a:lnSpc>
              <a:spcBef>
                <a:spcPts val="570"/>
              </a:spcBef>
            </a:pPr>
            <a:r>
              <a:rPr sz="3150" spc="-10" dirty="0">
                <a:solidFill>
                  <a:srgbClr val="2B2B2E"/>
                </a:solidFill>
                <a:latin typeface="Arial"/>
                <a:cs typeface="Arial"/>
              </a:rPr>
              <a:t>uygulamalar gerçekleştirilebilir.</a:t>
            </a:r>
            <a:endParaRPr sz="3150">
              <a:latin typeface="Arial"/>
              <a:cs typeface="Arial"/>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41</a:t>
            </a:fld>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r>
              <a:rPr lang="tr-TR" dirty="0" smtClean="0"/>
              <a:t>A</a:t>
            </a:r>
            <a:endParaRPr dirty="0"/>
          </a:p>
        </p:txBody>
      </p:sp>
      <p:sp>
        <p:nvSpPr>
          <p:cNvPr id="5" name="object 3"/>
          <p:cNvSpPr/>
          <p:nvPr/>
        </p:nvSpPr>
        <p:spPr>
          <a:xfrm>
            <a:off x="3581400" y="8648700"/>
            <a:ext cx="11816385" cy="245615"/>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1649046" y="1865674"/>
            <a:ext cx="4194046" cy="6495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7530123" y="960113"/>
            <a:ext cx="4194046" cy="649562"/>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12768247" y="1865674"/>
            <a:ext cx="4194046" cy="649562"/>
          </a:xfrm>
          <a:prstGeom prst="rect">
            <a:avLst/>
          </a:prstGeom>
          <a:blipFill>
            <a:blip r:embed="rId5" cstate="print"/>
            <a:stretch>
              <a:fillRect/>
            </a:stretch>
          </a:blipFill>
        </p:spPr>
        <p:txBody>
          <a:bodyPr wrap="square" lIns="0" tIns="0" rIns="0" bIns="0" rtlCol="0"/>
          <a:lstStyle/>
          <a:p>
            <a:endParaRPr/>
          </a:p>
        </p:txBody>
      </p:sp>
      <p:sp>
        <p:nvSpPr>
          <p:cNvPr id="9" name="object 7"/>
          <p:cNvSpPr/>
          <p:nvPr/>
        </p:nvSpPr>
        <p:spPr>
          <a:xfrm>
            <a:off x="3424051" y="0"/>
            <a:ext cx="2419041" cy="1721605"/>
          </a:xfrm>
          <a:prstGeom prst="rect">
            <a:avLst/>
          </a:prstGeom>
          <a:blipFill>
            <a:blip r:embed="rId6" cstate="print"/>
            <a:stretch>
              <a:fillRect/>
            </a:stretch>
          </a:blipFill>
        </p:spPr>
        <p:txBody>
          <a:bodyPr wrap="square" lIns="0" tIns="0" rIns="0" bIns="0" rtlCol="0"/>
          <a:lstStyle/>
          <a:p>
            <a:endParaRPr/>
          </a:p>
        </p:txBody>
      </p:sp>
      <p:sp>
        <p:nvSpPr>
          <p:cNvPr id="10" name="object 8"/>
          <p:cNvSpPr/>
          <p:nvPr/>
        </p:nvSpPr>
        <p:spPr>
          <a:xfrm>
            <a:off x="13411200" y="-23042"/>
            <a:ext cx="2419041" cy="1721605"/>
          </a:xfrm>
          <a:prstGeom prst="rect">
            <a:avLst/>
          </a:prstGeom>
          <a:blipFill>
            <a:blip r:embed="rId7" cstate="print"/>
            <a:stretch>
              <a:fillRect/>
            </a:stretch>
          </a:blipFill>
        </p:spPr>
        <p:txBody>
          <a:bodyPr wrap="square" lIns="0" tIns="0" rIns="0" bIns="0" rtlCol="0"/>
          <a:lstStyle/>
          <a:p>
            <a:endParaRPr/>
          </a:p>
        </p:txBody>
      </p:sp>
      <p:sp>
        <p:nvSpPr>
          <p:cNvPr id="11" name="object 9"/>
          <p:cNvSpPr txBox="1"/>
          <p:nvPr/>
        </p:nvSpPr>
        <p:spPr>
          <a:xfrm>
            <a:off x="928630" y="3929054"/>
            <a:ext cx="16230599" cy="3706143"/>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tr-TR" sz="4000" dirty="0">
                <a:latin typeface="Arial" panose="020B0604020202020204" pitchFamily="34" charset="0"/>
                <a:cs typeface="Arial" panose="020B0604020202020204" pitchFamily="34" charset="0"/>
              </a:rPr>
              <a:t>Evde, alışverişte, restoranda, markette ve toplu taşıma araçlarında iken, matematiksel olarak düşünebilecekleri ve sayılarla alıştırma yapabilecekleri oyunlar ve etkinlikler oluşturun</a:t>
            </a:r>
            <a:r>
              <a:rPr lang="tr-TR" sz="40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tr-TR"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tr-TR" sz="4000" dirty="0">
                <a:latin typeface="Arial" panose="020B0604020202020204" pitchFamily="34" charset="0"/>
                <a:cs typeface="Arial" panose="020B0604020202020204" pitchFamily="34" charset="0"/>
              </a:rPr>
              <a:t>Özellikle temel aritmetik becerilerini, dört işlem becerilerini otomatik olarak performans sergileyene kadar sık sık tekrar ettirin. </a:t>
            </a:r>
            <a:endParaRPr lang="tr-TR" sz="4000" dirty="0" smtClean="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pPr/>
              <a:t>42</a:t>
            </a:fld>
            <a:endParaRPr lang="tr-TR"/>
          </a:p>
        </p:txBody>
      </p:sp>
    </p:spTree>
    <p:extLst>
      <p:ext uri="{BB962C8B-B14F-4D97-AF65-F5344CB8AC3E}">
        <p14:creationId xmlns:p14="http://schemas.microsoft.com/office/powerpoint/2010/main" val="3824499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r>
              <a:rPr lang="tr-TR" dirty="0" smtClean="0"/>
              <a:t>A</a:t>
            </a:r>
            <a:endParaRPr dirty="0"/>
          </a:p>
        </p:txBody>
      </p:sp>
      <p:sp>
        <p:nvSpPr>
          <p:cNvPr id="5" name="object 3"/>
          <p:cNvSpPr/>
          <p:nvPr/>
        </p:nvSpPr>
        <p:spPr>
          <a:xfrm>
            <a:off x="3571836" y="9358342"/>
            <a:ext cx="11816385" cy="245615"/>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1649046" y="1865674"/>
            <a:ext cx="4194046" cy="6495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7530123" y="960113"/>
            <a:ext cx="4194046" cy="649562"/>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12768247" y="1865674"/>
            <a:ext cx="4194046" cy="649562"/>
          </a:xfrm>
          <a:prstGeom prst="rect">
            <a:avLst/>
          </a:prstGeom>
          <a:blipFill>
            <a:blip r:embed="rId5" cstate="print"/>
            <a:stretch>
              <a:fillRect/>
            </a:stretch>
          </a:blipFill>
        </p:spPr>
        <p:txBody>
          <a:bodyPr wrap="square" lIns="0" tIns="0" rIns="0" bIns="0" rtlCol="0"/>
          <a:lstStyle/>
          <a:p>
            <a:endParaRPr/>
          </a:p>
        </p:txBody>
      </p:sp>
      <p:sp>
        <p:nvSpPr>
          <p:cNvPr id="9" name="object 7"/>
          <p:cNvSpPr/>
          <p:nvPr/>
        </p:nvSpPr>
        <p:spPr>
          <a:xfrm>
            <a:off x="3424051" y="0"/>
            <a:ext cx="2419041" cy="1721605"/>
          </a:xfrm>
          <a:prstGeom prst="rect">
            <a:avLst/>
          </a:prstGeom>
          <a:blipFill>
            <a:blip r:embed="rId6" cstate="print"/>
            <a:stretch>
              <a:fillRect/>
            </a:stretch>
          </a:blipFill>
        </p:spPr>
        <p:txBody>
          <a:bodyPr wrap="square" lIns="0" tIns="0" rIns="0" bIns="0" rtlCol="0"/>
          <a:lstStyle/>
          <a:p>
            <a:endParaRPr/>
          </a:p>
        </p:txBody>
      </p:sp>
      <p:sp>
        <p:nvSpPr>
          <p:cNvPr id="10" name="object 8"/>
          <p:cNvSpPr/>
          <p:nvPr/>
        </p:nvSpPr>
        <p:spPr>
          <a:xfrm>
            <a:off x="13411200" y="-23042"/>
            <a:ext cx="2419041" cy="1721605"/>
          </a:xfrm>
          <a:prstGeom prst="rect">
            <a:avLst/>
          </a:prstGeom>
          <a:blipFill>
            <a:blip r:embed="rId7" cstate="print"/>
            <a:stretch>
              <a:fillRect/>
            </a:stretch>
          </a:blipFill>
        </p:spPr>
        <p:txBody>
          <a:bodyPr wrap="square" lIns="0" tIns="0" rIns="0" bIns="0" rtlCol="0"/>
          <a:lstStyle/>
          <a:p>
            <a:endParaRPr/>
          </a:p>
        </p:txBody>
      </p:sp>
      <p:sp>
        <p:nvSpPr>
          <p:cNvPr id="11" name="object 9"/>
          <p:cNvSpPr txBox="1"/>
          <p:nvPr/>
        </p:nvSpPr>
        <p:spPr>
          <a:xfrm>
            <a:off x="1000068" y="2571732"/>
            <a:ext cx="16259232" cy="6783908"/>
          </a:xfrm>
          <a:prstGeom prst="rect">
            <a:avLst/>
          </a:prstGeom>
        </p:spPr>
        <p:txBody>
          <a:bodyPr vert="horz" wrap="square" lIns="0" tIns="12700" rIns="0" bIns="0" rtlCol="0">
            <a:spAutoFit/>
          </a:bodyPr>
          <a:lstStyle/>
          <a:p>
            <a:pPr marL="457200" indent="-457200">
              <a:buFont typeface="Arial" panose="020B0604020202020204" pitchFamily="34" charset="0"/>
              <a:buChar char="•"/>
            </a:pPr>
            <a:r>
              <a:rPr lang="tr-TR" sz="4000" dirty="0" smtClean="0">
                <a:latin typeface="Arial" panose="020B0604020202020204" pitchFamily="34" charset="0"/>
                <a:cs typeface="Arial" panose="020B0604020202020204" pitchFamily="34" charset="0"/>
              </a:rPr>
              <a:t>Bunun </a:t>
            </a:r>
            <a:r>
              <a:rPr lang="tr-TR" sz="4000" dirty="0">
                <a:latin typeface="Arial" panose="020B0604020202020204" pitchFamily="34" charset="0"/>
                <a:cs typeface="Arial" panose="020B0604020202020204" pitchFamily="34" charset="0"/>
              </a:rPr>
              <a:t>yanı sıra çocuklar için ders kitaplarını anlamak zor olabilmektedir. Çocuğunuzla ders kitaplarının nasıl okunması gerektiğini birlikte gerçekleştirin, önemli yerlerin altını çizmeyi öğretin, verilen örneklerden öğrenmesini sağlayın ve ödev kısımlarını birlikte </a:t>
            </a:r>
            <a:r>
              <a:rPr lang="tr-TR" sz="4000" dirty="0" smtClean="0">
                <a:latin typeface="Arial" panose="020B0604020202020204" pitchFamily="34" charset="0"/>
                <a:cs typeface="Arial" panose="020B0604020202020204" pitchFamily="34" charset="0"/>
              </a:rPr>
              <a:t>tamamlayın. </a:t>
            </a:r>
          </a:p>
          <a:p>
            <a:pPr marL="457200" indent="-457200">
              <a:buFont typeface="Arial" panose="020B0604020202020204" pitchFamily="34" charset="0"/>
              <a:buChar char="•"/>
            </a:pPr>
            <a:endParaRPr lang="tr-TR"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tr-TR" sz="4000" dirty="0" smtClean="0">
                <a:latin typeface="Arial" panose="020B0604020202020204" pitchFamily="34" charset="0"/>
                <a:cs typeface="Arial" panose="020B0604020202020204" pitchFamily="34" charset="0"/>
              </a:rPr>
              <a:t>Çocukların </a:t>
            </a:r>
            <a:r>
              <a:rPr lang="tr-TR" sz="4000" dirty="0">
                <a:latin typeface="Arial" panose="020B0604020202020204" pitchFamily="34" charset="0"/>
                <a:cs typeface="Arial" panose="020B0604020202020204" pitchFamily="34" charset="0"/>
              </a:rPr>
              <a:t>daha yoğun öğretime ve daha fazla sayıda alıştırma yapma imkânına gereksinimleri olmaktadır. Bu şekildeki yoğun yardımları mümkün olduğu kadar erken sağlayabilmek önemlidir çünkü zamanla öğrenme problemlerini düzeltmek daha da zorlaşmaktadır</a:t>
            </a:r>
            <a:r>
              <a:rPr lang="tr-TR" sz="4000" dirty="0" smtClean="0">
                <a:latin typeface="Arial" panose="020B0604020202020204" pitchFamily="34" charset="0"/>
                <a:cs typeface="Arial" panose="020B0604020202020204" pitchFamily="34" charset="0"/>
              </a:rPr>
              <a:t>.</a:t>
            </a:r>
            <a:endParaRPr lang="tr-TR" sz="4000"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7"/>
          </p:nvPr>
        </p:nvSpPr>
        <p:spPr/>
        <p:txBody>
          <a:bodyPr/>
          <a:lstStyle/>
          <a:p>
            <a:fld id="{B6F15528-21DE-4FAA-801E-634DDDAF4B2B}" type="slidenum">
              <a:rPr lang="tr-TR" smtClean="0"/>
              <a:pPr/>
              <a:t>43</a:t>
            </a:fld>
            <a:endParaRPr lang="tr-TR"/>
          </a:p>
        </p:txBody>
      </p:sp>
    </p:spTree>
    <p:extLst>
      <p:ext uri="{BB962C8B-B14F-4D97-AF65-F5344CB8AC3E}">
        <p14:creationId xmlns:p14="http://schemas.microsoft.com/office/powerpoint/2010/main" val="3824499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r>
              <a:rPr lang="tr-TR" dirty="0" smtClean="0"/>
              <a:t>A</a:t>
            </a:r>
            <a:endParaRPr dirty="0"/>
          </a:p>
        </p:txBody>
      </p:sp>
      <p:sp>
        <p:nvSpPr>
          <p:cNvPr id="5" name="object 3"/>
          <p:cNvSpPr/>
          <p:nvPr/>
        </p:nvSpPr>
        <p:spPr>
          <a:xfrm>
            <a:off x="3571836" y="9358342"/>
            <a:ext cx="11816385" cy="245615"/>
          </a:xfrm>
          <a:prstGeom prst="rect">
            <a:avLst/>
          </a:prstGeom>
          <a:blipFill>
            <a:blip r:embed="rId2" cstate="print"/>
            <a:stretch>
              <a:fillRect/>
            </a:stretch>
          </a:blipFill>
        </p:spPr>
        <p:txBody>
          <a:bodyPr wrap="square" lIns="0" tIns="0" rIns="0" bIns="0" rtlCol="0"/>
          <a:lstStyle/>
          <a:p>
            <a:endParaRPr/>
          </a:p>
        </p:txBody>
      </p:sp>
      <p:sp>
        <p:nvSpPr>
          <p:cNvPr id="6" name="object 4"/>
          <p:cNvSpPr/>
          <p:nvPr/>
        </p:nvSpPr>
        <p:spPr>
          <a:xfrm>
            <a:off x="1649046" y="1865674"/>
            <a:ext cx="4194046" cy="6495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7530123" y="960113"/>
            <a:ext cx="4194046" cy="649562"/>
          </a:xfrm>
          <a:prstGeom prst="rect">
            <a:avLst/>
          </a:prstGeom>
          <a:blipFill>
            <a:blip r:embed="rId4" cstate="print"/>
            <a:stretch>
              <a:fillRect/>
            </a:stretch>
          </a:blipFill>
        </p:spPr>
        <p:txBody>
          <a:bodyPr wrap="square" lIns="0" tIns="0" rIns="0" bIns="0" rtlCol="0"/>
          <a:lstStyle/>
          <a:p>
            <a:endParaRPr/>
          </a:p>
        </p:txBody>
      </p:sp>
      <p:sp>
        <p:nvSpPr>
          <p:cNvPr id="8" name="object 6"/>
          <p:cNvSpPr/>
          <p:nvPr/>
        </p:nvSpPr>
        <p:spPr>
          <a:xfrm>
            <a:off x="12768247" y="1865674"/>
            <a:ext cx="4194046" cy="649562"/>
          </a:xfrm>
          <a:prstGeom prst="rect">
            <a:avLst/>
          </a:prstGeom>
          <a:blipFill>
            <a:blip r:embed="rId5" cstate="print"/>
            <a:stretch>
              <a:fillRect/>
            </a:stretch>
          </a:blipFill>
        </p:spPr>
        <p:txBody>
          <a:bodyPr wrap="square" lIns="0" tIns="0" rIns="0" bIns="0" rtlCol="0"/>
          <a:lstStyle/>
          <a:p>
            <a:endParaRPr/>
          </a:p>
        </p:txBody>
      </p:sp>
      <p:sp>
        <p:nvSpPr>
          <p:cNvPr id="9" name="object 7"/>
          <p:cNvSpPr/>
          <p:nvPr/>
        </p:nvSpPr>
        <p:spPr>
          <a:xfrm>
            <a:off x="3424051" y="0"/>
            <a:ext cx="2419041" cy="1721605"/>
          </a:xfrm>
          <a:prstGeom prst="rect">
            <a:avLst/>
          </a:prstGeom>
          <a:blipFill>
            <a:blip r:embed="rId6" cstate="print"/>
            <a:stretch>
              <a:fillRect/>
            </a:stretch>
          </a:blipFill>
        </p:spPr>
        <p:txBody>
          <a:bodyPr wrap="square" lIns="0" tIns="0" rIns="0" bIns="0" rtlCol="0"/>
          <a:lstStyle/>
          <a:p>
            <a:endParaRPr/>
          </a:p>
        </p:txBody>
      </p:sp>
      <p:sp>
        <p:nvSpPr>
          <p:cNvPr id="10" name="object 8"/>
          <p:cNvSpPr/>
          <p:nvPr/>
        </p:nvSpPr>
        <p:spPr>
          <a:xfrm>
            <a:off x="13411200" y="-23042"/>
            <a:ext cx="2419041" cy="1721605"/>
          </a:xfrm>
          <a:prstGeom prst="rect">
            <a:avLst/>
          </a:prstGeom>
          <a:blipFill>
            <a:blip r:embed="rId7" cstate="print"/>
            <a:stretch>
              <a:fillRect/>
            </a:stretch>
          </a:blipFill>
        </p:spPr>
        <p:txBody>
          <a:bodyPr wrap="square" lIns="0" tIns="0" rIns="0" bIns="0" rtlCol="0"/>
          <a:lstStyle/>
          <a:p>
            <a:endParaRPr/>
          </a:p>
        </p:txBody>
      </p:sp>
      <p:sp>
        <p:nvSpPr>
          <p:cNvPr id="11" name="object 9"/>
          <p:cNvSpPr txBox="1"/>
          <p:nvPr/>
        </p:nvSpPr>
        <p:spPr>
          <a:xfrm>
            <a:off x="1014384" y="3050419"/>
            <a:ext cx="16259232" cy="4937249"/>
          </a:xfrm>
          <a:prstGeom prst="rect">
            <a:avLst/>
          </a:prstGeom>
        </p:spPr>
        <p:txBody>
          <a:bodyPr vert="horz" wrap="square" lIns="0" tIns="12700" rIns="0" bIns="0" rtlCol="0">
            <a:spAutoFit/>
          </a:bodyPr>
          <a:lstStyle/>
          <a:p>
            <a:pPr marL="571500" indent="-571500">
              <a:buFont typeface="Arial" panose="020B0604020202020204" pitchFamily="34" charset="0"/>
              <a:buChar char="•"/>
            </a:pPr>
            <a:r>
              <a:rPr lang="tr-TR" sz="4000" dirty="0"/>
              <a:t>Ayrıca yapacağı akademik etkinliklerde bir önceki performansı ile bir sonraki performansını kıyaslayarak ne kadar ilerlediğini göstermek faydalı olacaktır. Örneğin bu metni ilk defa okuduğunda dakikada 20 kelimeyi doğru okumuştun, ikinci okumanda 25 kelimeye çıktın, bu son okumada ise 30 kelime oldu. Aferin çok iyi gidiyorsun, haydi gel okuma performansını grafiğine işleyelim.’ gibi ifadelerle hem başarıyı hissettirmek hem de başarının somut karşılığını grafik vb. uygulamalarla çocuğa sergilemek motivasyonu artıracaktır ve öğrenilmiş çaresizliği yenmekte etkili olacaktır.</a:t>
            </a:r>
          </a:p>
        </p:txBody>
      </p:sp>
      <p:sp>
        <p:nvSpPr>
          <p:cNvPr id="2" name="Slayt Numarası Yer Tutucusu 1"/>
          <p:cNvSpPr>
            <a:spLocks noGrp="1"/>
          </p:cNvSpPr>
          <p:nvPr>
            <p:ph type="sldNum" sz="quarter" idx="7"/>
          </p:nvPr>
        </p:nvSpPr>
        <p:spPr/>
        <p:txBody>
          <a:bodyPr/>
          <a:lstStyle/>
          <a:p>
            <a:fld id="{B6F15528-21DE-4FAA-801E-634DDDAF4B2B}" type="slidenum">
              <a:rPr lang="tr-TR" smtClean="0"/>
              <a:pPr/>
              <a:t>44</a:t>
            </a:fld>
            <a:endParaRPr lang="tr-TR"/>
          </a:p>
        </p:txBody>
      </p:sp>
    </p:spTree>
    <p:extLst>
      <p:ext uri="{BB962C8B-B14F-4D97-AF65-F5344CB8AC3E}">
        <p14:creationId xmlns:p14="http://schemas.microsoft.com/office/powerpoint/2010/main" val="203581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94237" y="2349702"/>
            <a:ext cx="6962916" cy="1428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01541" y="5604614"/>
            <a:ext cx="15000605" cy="2835275"/>
          </a:xfrm>
          <a:prstGeom prst="rect">
            <a:avLst/>
          </a:prstGeom>
        </p:spPr>
        <p:txBody>
          <a:bodyPr vert="horz" wrap="square" lIns="0" tIns="11430" rIns="0" bIns="0" rtlCol="0">
            <a:spAutoFit/>
          </a:bodyPr>
          <a:lstStyle/>
          <a:p>
            <a:pPr marL="12700" marR="5080">
              <a:lnSpc>
                <a:spcPct val="117100"/>
              </a:lnSpc>
              <a:spcBef>
                <a:spcPts val="90"/>
              </a:spcBef>
            </a:pPr>
            <a:r>
              <a:rPr sz="3150" spc="5" dirty="0">
                <a:solidFill>
                  <a:srgbClr val="2B2B2E"/>
                </a:solidFill>
                <a:latin typeface="Arial"/>
                <a:cs typeface="Arial"/>
              </a:rPr>
              <a:t>1-Özel </a:t>
            </a:r>
            <a:r>
              <a:rPr sz="3150" spc="10" dirty="0">
                <a:solidFill>
                  <a:srgbClr val="2B2B2E"/>
                </a:solidFill>
                <a:latin typeface="Arial"/>
                <a:cs typeface="Arial"/>
              </a:rPr>
              <a:t>öğrenme </a:t>
            </a:r>
            <a:r>
              <a:rPr sz="3150" spc="5" dirty="0">
                <a:solidFill>
                  <a:srgbClr val="2B2B2E"/>
                </a:solidFill>
                <a:latin typeface="Arial"/>
                <a:cs typeface="Arial"/>
              </a:rPr>
              <a:t>güçlüğü olan çocuklarla </a:t>
            </a:r>
            <a:r>
              <a:rPr sz="3150" dirty="0">
                <a:solidFill>
                  <a:srgbClr val="2B2B2E"/>
                </a:solidFill>
                <a:latin typeface="Arial"/>
                <a:cs typeface="Arial"/>
              </a:rPr>
              <a:t>ilgili </a:t>
            </a:r>
            <a:r>
              <a:rPr sz="3150" spc="5" dirty="0">
                <a:solidFill>
                  <a:srgbClr val="2B2B2E"/>
                </a:solidFill>
                <a:latin typeface="Arial"/>
                <a:cs typeface="Arial"/>
              </a:rPr>
              <a:t>yaşanan </a:t>
            </a:r>
            <a:r>
              <a:rPr sz="3150" spc="10" dirty="0">
                <a:solidFill>
                  <a:srgbClr val="2B2B2E"/>
                </a:solidFill>
                <a:latin typeface="Arial"/>
                <a:cs typeface="Arial"/>
              </a:rPr>
              <a:t>en </a:t>
            </a:r>
            <a:r>
              <a:rPr sz="3150" spc="5" dirty="0">
                <a:solidFill>
                  <a:srgbClr val="2B2B2E"/>
                </a:solidFill>
                <a:latin typeface="Arial"/>
                <a:cs typeface="Arial"/>
              </a:rPr>
              <a:t>önemli olası problemlerde  biri </a:t>
            </a:r>
            <a:r>
              <a:rPr sz="3150" b="1" i="1" u="sng" spc="5" dirty="0">
                <a:solidFill>
                  <a:srgbClr val="2B2B2E"/>
                </a:solidFill>
                <a:latin typeface="Arial"/>
                <a:cs typeface="Arial"/>
              </a:rPr>
              <a:t>akademik başarısızlıktır. </a:t>
            </a:r>
            <a:r>
              <a:rPr sz="3150" spc="10" dirty="0">
                <a:solidFill>
                  <a:srgbClr val="2B2B2E"/>
                </a:solidFill>
                <a:latin typeface="Arial"/>
                <a:cs typeface="Arial"/>
              </a:rPr>
              <a:t>Bu konuda hem </a:t>
            </a:r>
            <a:r>
              <a:rPr sz="3150" spc="5" dirty="0">
                <a:solidFill>
                  <a:srgbClr val="2B2B2E"/>
                </a:solidFill>
                <a:latin typeface="Arial"/>
                <a:cs typeface="Arial"/>
              </a:rPr>
              <a:t>siz ebeveynlerin </a:t>
            </a:r>
            <a:r>
              <a:rPr sz="3150" spc="10" dirty="0">
                <a:solidFill>
                  <a:srgbClr val="2B2B2E"/>
                </a:solidFill>
                <a:latin typeface="Arial"/>
                <a:cs typeface="Arial"/>
              </a:rPr>
              <a:t>hem de </a:t>
            </a:r>
            <a:r>
              <a:rPr sz="3150" spc="5" dirty="0">
                <a:solidFill>
                  <a:srgbClr val="2B2B2E"/>
                </a:solidFill>
                <a:latin typeface="Arial"/>
                <a:cs typeface="Arial"/>
              </a:rPr>
              <a:t>öğretmenlerin  dikkatli olması gerekmektedir. </a:t>
            </a:r>
            <a:r>
              <a:rPr sz="3150" spc="10" dirty="0">
                <a:solidFill>
                  <a:srgbClr val="2B2B2E"/>
                </a:solidFill>
                <a:latin typeface="Arial"/>
                <a:cs typeface="Arial"/>
              </a:rPr>
              <a:t>Çocuk </a:t>
            </a:r>
            <a:r>
              <a:rPr sz="3150" spc="5" dirty="0">
                <a:solidFill>
                  <a:srgbClr val="2B2B2E"/>
                </a:solidFill>
                <a:latin typeface="Arial"/>
                <a:cs typeface="Arial"/>
              </a:rPr>
              <a:t>akademik </a:t>
            </a:r>
            <a:r>
              <a:rPr sz="3150" spc="10" dirty="0">
                <a:solidFill>
                  <a:srgbClr val="2B2B2E"/>
                </a:solidFill>
                <a:latin typeface="Arial"/>
                <a:cs typeface="Arial"/>
              </a:rPr>
              <a:t>anlamda </a:t>
            </a:r>
            <a:r>
              <a:rPr sz="3150" spc="5" dirty="0">
                <a:solidFill>
                  <a:srgbClr val="2B2B2E"/>
                </a:solidFill>
                <a:latin typeface="Arial"/>
                <a:cs typeface="Arial"/>
              </a:rPr>
              <a:t>problem </a:t>
            </a:r>
            <a:r>
              <a:rPr sz="3150" spc="10" dirty="0">
                <a:solidFill>
                  <a:srgbClr val="2B2B2E"/>
                </a:solidFill>
                <a:latin typeface="Arial"/>
                <a:cs typeface="Arial"/>
              </a:rPr>
              <a:t>yaşamaya  </a:t>
            </a:r>
            <a:r>
              <a:rPr sz="3150" spc="5" dirty="0">
                <a:solidFill>
                  <a:srgbClr val="2B2B2E"/>
                </a:solidFill>
                <a:latin typeface="Arial"/>
                <a:cs typeface="Arial"/>
              </a:rPr>
              <a:t>başladığı </a:t>
            </a:r>
            <a:r>
              <a:rPr sz="3150" spc="10" dirty="0">
                <a:solidFill>
                  <a:srgbClr val="2B2B2E"/>
                </a:solidFill>
                <a:latin typeface="Arial"/>
                <a:cs typeface="Arial"/>
              </a:rPr>
              <a:t>anda </a:t>
            </a:r>
            <a:r>
              <a:rPr sz="3150" spc="5" dirty="0">
                <a:solidFill>
                  <a:srgbClr val="2B2B2E"/>
                </a:solidFill>
                <a:latin typeface="Arial"/>
                <a:cs typeface="Arial"/>
              </a:rPr>
              <a:t>çocuğa destek sağlanmalı, “Yaşı küçük, ileride öğrenir.” gibi bir  yaklaşım</a:t>
            </a:r>
            <a:r>
              <a:rPr sz="3150" dirty="0">
                <a:solidFill>
                  <a:srgbClr val="2B2B2E"/>
                </a:solidFill>
                <a:latin typeface="Arial"/>
                <a:cs typeface="Arial"/>
              </a:rPr>
              <a:t> </a:t>
            </a:r>
            <a:r>
              <a:rPr sz="3150" spc="5" dirty="0">
                <a:solidFill>
                  <a:srgbClr val="2B2B2E"/>
                </a:solidFill>
                <a:latin typeface="Arial"/>
                <a:cs typeface="Arial"/>
              </a:rPr>
              <a:t>sergilenmemelidir.</a:t>
            </a:r>
            <a:endParaRPr sz="3150">
              <a:latin typeface="Arial"/>
              <a:cs typeface="Arial"/>
            </a:endParaRPr>
          </a:p>
        </p:txBody>
      </p:sp>
      <p:sp>
        <p:nvSpPr>
          <p:cNvPr id="4" name="object 4"/>
          <p:cNvSpPr/>
          <p:nvPr/>
        </p:nvSpPr>
        <p:spPr>
          <a:xfrm>
            <a:off x="1808467" y="5001329"/>
            <a:ext cx="5129684" cy="13928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2738255"/>
            <a:ext cx="1459064" cy="182845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5722414"/>
            <a:ext cx="1459064" cy="1828459"/>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1447800" y="3086100"/>
            <a:ext cx="11811373" cy="1386726"/>
          </a:xfrm>
          <a:prstGeom prst="rect">
            <a:avLst/>
          </a:prstGeom>
        </p:spPr>
        <p:txBody>
          <a:bodyPr vert="horz" wrap="square" lIns="0" tIns="12065" rIns="0" bIns="0" rtlCol="0">
            <a:spAutoFit/>
          </a:bodyPr>
          <a:lstStyle/>
          <a:p>
            <a:pPr marL="12700" marR="5080">
              <a:lnSpc>
                <a:spcPct val="116100"/>
              </a:lnSpc>
              <a:spcBef>
                <a:spcPts val="95"/>
              </a:spcBef>
            </a:pPr>
            <a:r>
              <a:rPr sz="7700" i="1" spc="-985">
                <a:latin typeface="Gabriola" pitchFamily="82" charset="0"/>
                <a:cs typeface="Book Antiqua"/>
              </a:rPr>
              <a:t>OLASI </a:t>
            </a:r>
            <a:r>
              <a:rPr lang="tr-TR" sz="7700" i="1" spc="-985" dirty="0" smtClean="0">
                <a:latin typeface="Gabriola" pitchFamily="82" charset="0"/>
                <a:cs typeface="Book Antiqua"/>
              </a:rPr>
              <a:t>    </a:t>
            </a:r>
            <a:r>
              <a:rPr sz="7700" i="1" spc="-1135" smtClean="0">
                <a:latin typeface="Gabriola" pitchFamily="82" charset="0"/>
                <a:cs typeface="Book Antiqua"/>
              </a:rPr>
              <a:t>PROBLEMLER </a:t>
            </a:r>
            <a:r>
              <a:rPr lang="tr-TR" sz="7700" i="1" spc="-1135" dirty="0" smtClean="0">
                <a:latin typeface="Gabriola" pitchFamily="82" charset="0"/>
                <a:cs typeface="Book Antiqua"/>
              </a:rPr>
              <a:t>    </a:t>
            </a:r>
            <a:r>
              <a:rPr sz="7700" i="1" spc="-1140" smtClean="0">
                <a:latin typeface="Gabriola" pitchFamily="82" charset="0"/>
                <a:cs typeface="Book Antiqua"/>
              </a:rPr>
              <a:t>VE  </a:t>
            </a:r>
            <a:r>
              <a:rPr lang="tr-TR" sz="7700" i="1" spc="-1140" dirty="0" smtClean="0">
                <a:latin typeface="Gabriola" pitchFamily="82" charset="0"/>
                <a:cs typeface="Book Antiqua"/>
              </a:rPr>
              <a:t>     </a:t>
            </a:r>
            <a:r>
              <a:rPr sz="7700" i="1" spc="-1005" smtClean="0">
                <a:latin typeface="Gabriola" pitchFamily="82" charset="0"/>
                <a:cs typeface="Book Antiqua"/>
              </a:rPr>
              <a:t>B</a:t>
            </a:r>
            <a:r>
              <a:rPr lang="tr-TR" sz="7700" i="1" spc="-1005" dirty="0" smtClean="0">
                <a:latin typeface="Gabriola" pitchFamily="82" charset="0"/>
                <a:cs typeface="Book Antiqua"/>
              </a:rPr>
              <a:t> </a:t>
            </a:r>
            <a:r>
              <a:rPr sz="7700" i="1" spc="-1005" smtClean="0">
                <a:latin typeface="Gabriola" pitchFamily="82" charset="0"/>
                <a:cs typeface="Book Antiqua"/>
              </a:rPr>
              <a:t>AŞ </a:t>
            </a:r>
            <a:r>
              <a:rPr sz="7700" i="1" spc="-975" dirty="0">
                <a:latin typeface="Gabriola" pitchFamily="82" charset="0"/>
                <a:cs typeface="Book Antiqua"/>
              </a:rPr>
              <a:t>ETME</a:t>
            </a:r>
            <a:r>
              <a:rPr sz="7700" i="1" spc="-65" dirty="0">
                <a:latin typeface="Gabriola" pitchFamily="82" charset="0"/>
                <a:cs typeface="Book Antiqua"/>
              </a:rPr>
              <a:t> </a:t>
            </a:r>
            <a:r>
              <a:rPr sz="7700" i="1" spc="-1135" dirty="0">
                <a:latin typeface="Gabriola" pitchFamily="82" charset="0"/>
                <a:cs typeface="Book Antiqua"/>
              </a:rPr>
              <a:t>YOLLARI</a:t>
            </a:r>
            <a:endParaRPr sz="7700">
              <a:latin typeface="Gabriola" pitchFamily="82" charset="0"/>
              <a:cs typeface="Book Antiqua"/>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4845281" y="8184508"/>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88492" y="2537024"/>
            <a:ext cx="12912090" cy="5445978"/>
          </a:xfrm>
          <a:prstGeom prst="rect">
            <a:avLst/>
          </a:prstGeom>
        </p:spPr>
        <p:txBody>
          <a:bodyPr vert="horz" wrap="square" lIns="0" tIns="12065" rIns="0" bIns="0" rtlCol="0">
            <a:spAutoFit/>
          </a:bodyPr>
          <a:lstStyle/>
          <a:p>
            <a:pPr marL="12700" marR="593090">
              <a:lnSpc>
                <a:spcPct val="115900"/>
              </a:lnSpc>
              <a:spcBef>
                <a:spcPts val="95"/>
              </a:spcBef>
            </a:pPr>
            <a:r>
              <a:rPr sz="2750" spc="10" dirty="0">
                <a:solidFill>
                  <a:srgbClr val="2B2B2E"/>
                </a:solidFill>
                <a:latin typeface="Arial"/>
                <a:cs typeface="Arial"/>
              </a:rPr>
              <a:t>2-Özel öğrenme güçlüğü olan </a:t>
            </a:r>
            <a:r>
              <a:rPr sz="2750" spc="5" dirty="0">
                <a:solidFill>
                  <a:srgbClr val="2B2B2E"/>
                </a:solidFill>
                <a:latin typeface="Arial"/>
                <a:cs typeface="Arial"/>
              </a:rPr>
              <a:t>çocukların </a:t>
            </a:r>
            <a:r>
              <a:rPr sz="2750" spc="10" dirty="0">
                <a:solidFill>
                  <a:srgbClr val="2B2B2E"/>
                </a:solidFill>
                <a:latin typeface="Arial"/>
                <a:cs typeface="Arial"/>
              </a:rPr>
              <a:t>akademik </a:t>
            </a:r>
            <a:r>
              <a:rPr sz="2750" spc="5" dirty="0">
                <a:solidFill>
                  <a:srgbClr val="2B2B2E"/>
                </a:solidFill>
                <a:latin typeface="Arial"/>
                <a:cs typeface="Arial"/>
              </a:rPr>
              <a:t>becerilerinin desteklenmesi  sürecinde yaşanabilecek olası problemlerden </a:t>
            </a:r>
            <a:r>
              <a:rPr sz="2750" spc="5">
                <a:solidFill>
                  <a:srgbClr val="2B2B2E"/>
                </a:solidFill>
                <a:latin typeface="Arial"/>
                <a:cs typeface="Arial"/>
              </a:rPr>
              <a:t>biri </a:t>
            </a:r>
            <a:r>
              <a:rPr sz="2750" spc="5" smtClean="0">
                <a:solidFill>
                  <a:srgbClr val="2B2B2E"/>
                </a:solidFill>
                <a:latin typeface="Arial"/>
                <a:cs typeface="Arial"/>
              </a:rPr>
              <a:t>ise </a:t>
            </a:r>
            <a:r>
              <a:rPr sz="2750" b="1" i="1" u="sng" spc="5" smtClean="0">
                <a:solidFill>
                  <a:srgbClr val="2B2B2E"/>
                </a:solidFill>
                <a:latin typeface="Arial"/>
                <a:cs typeface="Arial"/>
              </a:rPr>
              <a:t>öğrenilmiş</a:t>
            </a:r>
            <a:r>
              <a:rPr sz="2750" b="1" i="1" u="sng" spc="95" smtClean="0">
                <a:solidFill>
                  <a:srgbClr val="2B2B2E"/>
                </a:solidFill>
                <a:latin typeface="Arial"/>
                <a:cs typeface="Arial"/>
              </a:rPr>
              <a:t> </a:t>
            </a:r>
            <a:r>
              <a:rPr sz="2750" b="1" i="1" u="sng" spc="5" smtClean="0">
                <a:solidFill>
                  <a:srgbClr val="2B2B2E"/>
                </a:solidFill>
                <a:latin typeface="Arial"/>
                <a:cs typeface="Arial"/>
              </a:rPr>
              <a:t>çaresizliktir</a:t>
            </a:r>
            <a:r>
              <a:rPr sz="2750" b="1" i="1" u="sng" spc="5" dirty="0">
                <a:solidFill>
                  <a:srgbClr val="2B2B2E"/>
                </a:solidFill>
                <a:latin typeface="Arial"/>
                <a:cs typeface="Arial"/>
              </a:rPr>
              <a:t>.</a:t>
            </a:r>
            <a:endParaRPr sz="2750" b="1" i="1" u="sng">
              <a:latin typeface="Arial"/>
              <a:cs typeface="Arial"/>
            </a:endParaRPr>
          </a:p>
          <a:p>
            <a:pPr>
              <a:lnSpc>
                <a:spcPct val="100000"/>
              </a:lnSpc>
              <a:spcBef>
                <a:spcPts val="30"/>
              </a:spcBef>
            </a:pPr>
            <a:endParaRPr sz="3300">
              <a:latin typeface="Times New Roman"/>
              <a:cs typeface="Times New Roman"/>
            </a:endParaRPr>
          </a:p>
          <a:p>
            <a:pPr marL="12700" marR="5080">
              <a:lnSpc>
                <a:spcPct val="115900"/>
              </a:lnSpc>
            </a:pPr>
            <a:r>
              <a:rPr sz="2750" spc="5" dirty="0">
                <a:solidFill>
                  <a:srgbClr val="2B2B2E"/>
                </a:solidFill>
                <a:latin typeface="Arial"/>
                <a:cs typeface="Arial"/>
              </a:rPr>
              <a:t>Öğrenilmiş çaresizlik sıklıkla </a:t>
            </a:r>
            <a:r>
              <a:rPr sz="2750" spc="10" dirty="0">
                <a:solidFill>
                  <a:srgbClr val="2B2B2E"/>
                </a:solidFill>
                <a:latin typeface="Arial"/>
                <a:cs typeface="Arial"/>
              </a:rPr>
              <a:t>yaşanan </a:t>
            </a:r>
            <a:r>
              <a:rPr sz="2750" spc="5" dirty="0">
                <a:solidFill>
                  <a:srgbClr val="2B2B2E"/>
                </a:solidFill>
                <a:latin typeface="Arial"/>
                <a:cs typeface="Arial"/>
              </a:rPr>
              <a:t>başarısızlıklardan dolayı </a:t>
            </a:r>
            <a:r>
              <a:rPr sz="2750" spc="10" dirty="0">
                <a:solidFill>
                  <a:srgbClr val="2B2B2E"/>
                </a:solidFill>
                <a:latin typeface="Arial"/>
                <a:cs typeface="Arial"/>
              </a:rPr>
              <a:t>herhangi </a:t>
            </a:r>
            <a:r>
              <a:rPr sz="2750" spc="5" dirty="0">
                <a:solidFill>
                  <a:srgbClr val="2B2B2E"/>
                </a:solidFill>
                <a:latin typeface="Arial"/>
                <a:cs typeface="Arial"/>
              </a:rPr>
              <a:t>bir şeyi  başarabileceği inancını yitirmek şeklinde tanımlanmaktadır. </a:t>
            </a:r>
            <a:r>
              <a:rPr sz="2750" spc="10" dirty="0">
                <a:solidFill>
                  <a:srgbClr val="2B2B2E"/>
                </a:solidFill>
                <a:latin typeface="Arial"/>
                <a:cs typeface="Arial"/>
              </a:rPr>
              <a:t>Özel öğrenme güçlüğü  olan </a:t>
            </a:r>
            <a:r>
              <a:rPr sz="2750" spc="5" dirty="0">
                <a:solidFill>
                  <a:srgbClr val="2B2B2E"/>
                </a:solidFill>
                <a:latin typeface="Arial"/>
                <a:cs typeface="Arial"/>
              </a:rPr>
              <a:t>çocukların </a:t>
            </a:r>
            <a:r>
              <a:rPr sz="2750" spc="10" dirty="0">
                <a:solidFill>
                  <a:srgbClr val="2B2B2E"/>
                </a:solidFill>
                <a:latin typeface="Arial"/>
                <a:cs typeface="Arial"/>
              </a:rPr>
              <a:t>çaba </a:t>
            </a:r>
            <a:r>
              <a:rPr sz="2750" spc="5" dirty="0">
                <a:solidFill>
                  <a:srgbClr val="2B2B2E"/>
                </a:solidFill>
                <a:latin typeface="Arial"/>
                <a:cs typeface="Arial"/>
              </a:rPr>
              <a:t>ile başarı arasındaki ilişkiyi </a:t>
            </a:r>
            <a:r>
              <a:rPr sz="2750" spc="10" dirty="0">
                <a:solidFill>
                  <a:srgbClr val="2B2B2E"/>
                </a:solidFill>
                <a:latin typeface="Arial"/>
                <a:cs typeface="Arial"/>
              </a:rPr>
              <a:t>somut </a:t>
            </a:r>
            <a:r>
              <a:rPr sz="2750" spc="5" dirty="0">
                <a:solidFill>
                  <a:srgbClr val="2B2B2E"/>
                </a:solidFill>
                <a:latin typeface="Arial"/>
                <a:cs typeface="Arial"/>
              </a:rPr>
              <a:t>olarak </a:t>
            </a:r>
            <a:r>
              <a:rPr sz="2750" spc="10" dirty="0">
                <a:solidFill>
                  <a:srgbClr val="2B2B2E"/>
                </a:solidFill>
                <a:latin typeface="Arial"/>
                <a:cs typeface="Arial"/>
              </a:rPr>
              <a:t>görmesi  </a:t>
            </a:r>
            <a:r>
              <a:rPr sz="2750" spc="5" dirty="0">
                <a:solidFill>
                  <a:srgbClr val="2B2B2E"/>
                </a:solidFill>
                <a:latin typeface="Arial"/>
                <a:cs typeface="Arial"/>
              </a:rPr>
              <a:t>gerekmektedir.</a:t>
            </a:r>
            <a:endParaRPr sz="2750">
              <a:latin typeface="Arial"/>
              <a:cs typeface="Arial"/>
            </a:endParaRPr>
          </a:p>
          <a:p>
            <a:pPr>
              <a:lnSpc>
                <a:spcPct val="100000"/>
              </a:lnSpc>
              <a:spcBef>
                <a:spcPts val="30"/>
              </a:spcBef>
            </a:pPr>
            <a:endParaRPr sz="3300">
              <a:latin typeface="Times New Roman"/>
              <a:cs typeface="Times New Roman"/>
            </a:endParaRPr>
          </a:p>
          <a:p>
            <a:pPr marL="12700" marR="240665">
              <a:lnSpc>
                <a:spcPct val="115900"/>
              </a:lnSpc>
            </a:pPr>
            <a:r>
              <a:rPr sz="2750" spc="10" dirty="0">
                <a:solidFill>
                  <a:srgbClr val="2B2B2E"/>
                </a:solidFill>
                <a:latin typeface="Arial"/>
                <a:cs typeface="Arial"/>
              </a:rPr>
              <a:t>Çocuğun </a:t>
            </a:r>
            <a:r>
              <a:rPr sz="2750" spc="5" dirty="0">
                <a:solidFill>
                  <a:srgbClr val="2B2B2E"/>
                </a:solidFill>
                <a:latin typeface="Arial"/>
                <a:cs typeface="Arial"/>
              </a:rPr>
              <a:t>başarıyı tatması gerekmektedir. Bir </a:t>
            </a:r>
            <a:r>
              <a:rPr sz="2750" spc="10" dirty="0">
                <a:solidFill>
                  <a:srgbClr val="2B2B2E"/>
                </a:solidFill>
                <a:latin typeface="Arial"/>
                <a:cs typeface="Arial"/>
              </a:rPr>
              <a:t>topu </a:t>
            </a:r>
            <a:r>
              <a:rPr sz="2750" spc="5" dirty="0">
                <a:solidFill>
                  <a:srgbClr val="2B2B2E"/>
                </a:solidFill>
                <a:latin typeface="Arial"/>
                <a:cs typeface="Arial"/>
              </a:rPr>
              <a:t>size atabildiğini </a:t>
            </a:r>
            <a:r>
              <a:rPr sz="2750" spc="10" dirty="0">
                <a:solidFill>
                  <a:srgbClr val="2B2B2E"/>
                </a:solidFill>
                <a:latin typeface="Arial"/>
                <a:cs typeface="Arial"/>
              </a:rPr>
              <a:t>oyun </a:t>
            </a:r>
            <a:r>
              <a:rPr sz="2750" spc="5" dirty="0">
                <a:solidFill>
                  <a:srgbClr val="2B2B2E"/>
                </a:solidFill>
                <a:latin typeface="Arial"/>
                <a:cs typeface="Arial"/>
              </a:rPr>
              <a:t>içinde  </a:t>
            </a:r>
            <a:r>
              <a:rPr sz="2750" spc="10" dirty="0">
                <a:solidFill>
                  <a:srgbClr val="2B2B2E"/>
                </a:solidFill>
                <a:latin typeface="Arial"/>
                <a:cs typeface="Arial"/>
              </a:rPr>
              <a:t>göstermek ve </a:t>
            </a:r>
            <a:r>
              <a:rPr sz="2750" spc="5" dirty="0">
                <a:solidFill>
                  <a:srgbClr val="2B2B2E"/>
                </a:solidFill>
                <a:latin typeface="Arial"/>
                <a:cs typeface="Arial"/>
              </a:rPr>
              <a:t>başardığını sözel olarak belirtmek (Aferin, </a:t>
            </a:r>
            <a:r>
              <a:rPr sz="2750" spc="10" dirty="0">
                <a:solidFill>
                  <a:srgbClr val="2B2B2E"/>
                </a:solidFill>
                <a:latin typeface="Arial"/>
                <a:cs typeface="Arial"/>
              </a:rPr>
              <a:t>topu çok güzel </a:t>
            </a:r>
            <a:r>
              <a:rPr sz="2750" spc="5" dirty="0">
                <a:solidFill>
                  <a:srgbClr val="2B2B2E"/>
                </a:solidFill>
                <a:latin typeface="Arial"/>
                <a:cs typeface="Arial"/>
              </a:rPr>
              <a:t>atıyorsun  vb.) </a:t>
            </a:r>
            <a:r>
              <a:rPr sz="2750" spc="10" dirty="0">
                <a:solidFill>
                  <a:srgbClr val="2B2B2E"/>
                </a:solidFill>
                <a:latin typeface="Arial"/>
                <a:cs typeface="Arial"/>
              </a:rPr>
              <a:t>en </a:t>
            </a:r>
            <a:r>
              <a:rPr sz="2750" spc="5" dirty="0">
                <a:solidFill>
                  <a:srgbClr val="2B2B2E"/>
                </a:solidFill>
                <a:latin typeface="Arial"/>
                <a:cs typeface="Arial"/>
              </a:rPr>
              <a:t>basitinden başarıyı tatmasını sağlayacaktır.</a:t>
            </a:r>
            <a:endParaRPr sz="2750">
              <a:latin typeface="Arial"/>
              <a:cs typeface="Arial"/>
            </a:endParaRPr>
          </a:p>
        </p:txBody>
      </p:sp>
      <p:sp>
        <p:nvSpPr>
          <p:cNvPr id="5" name="object 5"/>
          <p:cNvSpPr/>
          <p:nvPr/>
        </p:nvSpPr>
        <p:spPr>
          <a:xfrm>
            <a:off x="5395684" y="8412493"/>
            <a:ext cx="5129684"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55"/>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08"/>
            <a:ext cx="1459064" cy="18284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969086" y="562672"/>
            <a:ext cx="2809866" cy="264497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81277" y="6636116"/>
            <a:ext cx="3200143" cy="3140990"/>
          </a:xfrm>
          <a:prstGeom prst="rect">
            <a:avLst/>
          </a:prstGeom>
          <a:blipFill>
            <a:blip r:embed="rId7" cstate="print"/>
            <a:stretch>
              <a:fillRect/>
            </a:stretch>
          </a:blipFill>
        </p:spPr>
        <p:txBody>
          <a:bodyPr wrap="square" lIns="0" tIns="0" rIns="0" bIns="0" rtlCol="0"/>
          <a:lstStyle/>
          <a:p>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46</a:t>
            </a:fld>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4845281" y="8184508"/>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88492" y="2537024"/>
            <a:ext cx="14365908" cy="4049185"/>
          </a:xfrm>
          <a:prstGeom prst="rect">
            <a:avLst/>
          </a:prstGeom>
        </p:spPr>
        <p:txBody>
          <a:bodyPr vert="horz" wrap="square" lIns="0" tIns="12065" rIns="0" bIns="0" rtlCol="0">
            <a:spAutoFit/>
          </a:bodyPr>
          <a:lstStyle/>
          <a:p>
            <a:pPr marL="12700" marR="593090">
              <a:lnSpc>
                <a:spcPct val="115900"/>
              </a:lnSpc>
              <a:spcBef>
                <a:spcPts val="95"/>
              </a:spcBef>
            </a:pPr>
            <a:r>
              <a:rPr lang="tr-TR" sz="2800" dirty="0" smtClean="0">
                <a:latin typeface="Arial" panose="020B0604020202020204" pitchFamily="34" charset="0"/>
                <a:cs typeface="Arial" panose="020B0604020202020204" pitchFamily="34" charset="0"/>
              </a:rPr>
              <a:t>3-Özel öğrenme güçlüğü olan çocuklarda </a:t>
            </a:r>
            <a:r>
              <a:rPr lang="tr-TR" sz="2800" b="1" i="1" u="sng" dirty="0" smtClean="0">
                <a:latin typeface="Arial" panose="020B0604020202020204" pitchFamily="34" charset="0"/>
                <a:cs typeface="Arial" panose="020B0604020202020204" pitchFamily="34" charset="0"/>
              </a:rPr>
              <a:t>dil ve konuşma bozuklukları</a:t>
            </a:r>
            <a:r>
              <a:rPr lang="tr-TR" sz="2800" dirty="0" smtClean="0">
                <a:latin typeface="Arial" panose="020B0604020202020204" pitchFamily="34" charset="0"/>
                <a:cs typeface="Arial" panose="020B0604020202020204" pitchFamily="34" charset="0"/>
              </a:rPr>
              <a:t> da sıklıkla görülmektedir. Bu bozukluklar çocukların hem akademik hem sosyal becerilerini olumsuz yönde etkileyebilmektedir. Bu konuda erkenden uzman desteği almak önemlidir. Dil ve konuşma terapistlerinden destek almak çok önemlidir.</a:t>
            </a:r>
          </a:p>
          <a:p>
            <a:pPr marL="12700" marR="593090">
              <a:lnSpc>
                <a:spcPct val="115900"/>
              </a:lnSpc>
              <a:spcBef>
                <a:spcPts val="95"/>
              </a:spcBef>
            </a:pPr>
            <a:endParaRPr lang="tr-TR" sz="2800" dirty="0">
              <a:latin typeface="Arial" panose="020B0604020202020204" pitchFamily="34" charset="0"/>
              <a:cs typeface="Arial" panose="020B0604020202020204" pitchFamily="34" charset="0"/>
            </a:endParaRPr>
          </a:p>
          <a:p>
            <a:pPr marL="12700" marR="593090">
              <a:lnSpc>
                <a:spcPct val="115900"/>
              </a:lnSpc>
              <a:spcBef>
                <a:spcPts val="95"/>
              </a:spcBef>
            </a:pPr>
            <a:endParaRPr lang="tr-TR" sz="2800" dirty="0" smtClean="0">
              <a:latin typeface="Arial" panose="020B0604020202020204" pitchFamily="34" charset="0"/>
              <a:cs typeface="Arial" panose="020B0604020202020204" pitchFamily="34" charset="0"/>
            </a:endParaRPr>
          </a:p>
          <a:p>
            <a:pPr marL="12700" marR="593090">
              <a:lnSpc>
                <a:spcPct val="115900"/>
              </a:lnSpc>
              <a:spcBef>
                <a:spcPts val="95"/>
              </a:spcBef>
            </a:pPr>
            <a:r>
              <a:rPr lang="tr-TR" sz="2800" dirty="0" smtClean="0">
                <a:latin typeface="Arial" panose="020B0604020202020204" pitchFamily="34" charset="0"/>
                <a:cs typeface="Arial" panose="020B0604020202020204" pitchFamily="34" charset="0"/>
              </a:rPr>
              <a:t> Ayrıca ebeveynler çocuklarının konuşmalarını teşvik etmeli, eleştirmemelidir ve konuşma ile ilgili doğru model olmaya dikkat etmelidirler. </a:t>
            </a:r>
            <a:endParaRPr sz="2800" dirty="0">
              <a:latin typeface="Arial" panose="020B0604020202020204" pitchFamily="34" charset="0"/>
              <a:cs typeface="Arial" panose="020B0604020202020204" pitchFamily="34" charset="0"/>
            </a:endParaRPr>
          </a:p>
        </p:txBody>
      </p:sp>
      <p:sp>
        <p:nvSpPr>
          <p:cNvPr id="5" name="object 5"/>
          <p:cNvSpPr/>
          <p:nvPr/>
        </p:nvSpPr>
        <p:spPr>
          <a:xfrm>
            <a:off x="5395684" y="8412493"/>
            <a:ext cx="5129684"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55"/>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08"/>
            <a:ext cx="1459064" cy="18284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969086" y="562672"/>
            <a:ext cx="2809866" cy="264497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81277" y="6636116"/>
            <a:ext cx="3200143" cy="3140990"/>
          </a:xfrm>
          <a:prstGeom prst="rect">
            <a:avLst/>
          </a:prstGeom>
          <a:blipFill>
            <a:blip r:embed="rId7" cstate="print"/>
            <a:stretch>
              <a:fillRect/>
            </a:stretch>
          </a:blipFill>
        </p:spPr>
        <p:txBody>
          <a:bodyPr wrap="square" lIns="0" tIns="0" rIns="0" bIns="0" rtlCol="0"/>
          <a:lstStyle/>
          <a:p>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47</a:t>
            </a:fld>
            <a:endParaRPr lang="tr-TR"/>
          </a:p>
        </p:txBody>
      </p:sp>
    </p:spTree>
    <p:extLst>
      <p:ext uri="{BB962C8B-B14F-4D97-AF65-F5344CB8AC3E}">
        <p14:creationId xmlns:p14="http://schemas.microsoft.com/office/powerpoint/2010/main" val="34902968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4891725" y="7892877"/>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61952" y="2856023"/>
            <a:ext cx="13096875" cy="5567743"/>
          </a:xfrm>
          <a:prstGeom prst="rect">
            <a:avLst/>
          </a:prstGeom>
        </p:spPr>
        <p:txBody>
          <a:bodyPr vert="horz" wrap="square" lIns="0" tIns="12065" rIns="0" bIns="0" rtlCol="0">
            <a:spAutoFit/>
          </a:bodyPr>
          <a:lstStyle/>
          <a:p>
            <a:pPr marL="12700" marR="887730">
              <a:lnSpc>
                <a:spcPct val="115900"/>
              </a:lnSpc>
              <a:spcBef>
                <a:spcPts val="95"/>
              </a:spcBef>
            </a:pPr>
            <a:r>
              <a:rPr lang="tr-TR" sz="2750" spc="5" dirty="0">
                <a:solidFill>
                  <a:srgbClr val="2B2B2E"/>
                </a:solidFill>
                <a:latin typeface="Arial"/>
                <a:cs typeface="Arial"/>
              </a:rPr>
              <a:t>4</a:t>
            </a:r>
            <a:r>
              <a:rPr sz="2750" spc="5" dirty="0" smtClean="0">
                <a:solidFill>
                  <a:srgbClr val="2B2B2E"/>
                </a:solidFill>
                <a:latin typeface="Arial"/>
                <a:cs typeface="Arial"/>
              </a:rPr>
              <a:t>-</a:t>
            </a:r>
            <a:r>
              <a:rPr sz="2750" spc="5" dirty="0" err="1" smtClean="0">
                <a:solidFill>
                  <a:srgbClr val="2B2B2E"/>
                </a:solidFill>
                <a:latin typeface="Arial"/>
                <a:cs typeface="Arial"/>
              </a:rPr>
              <a:t>Özellikle</a:t>
            </a:r>
            <a:r>
              <a:rPr sz="2750" spc="5" dirty="0" smtClean="0">
                <a:solidFill>
                  <a:srgbClr val="2B2B2E"/>
                </a:solidFill>
                <a:latin typeface="Arial"/>
                <a:cs typeface="Arial"/>
              </a:rPr>
              <a:t> </a:t>
            </a:r>
            <a:r>
              <a:rPr sz="2750" spc="5" dirty="0">
                <a:solidFill>
                  <a:srgbClr val="2B2B2E"/>
                </a:solidFill>
                <a:latin typeface="Arial"/>
                <a:cs typeface="Arial"/>
              </a:rPr>
              <a:t>küçük yaşlarda </a:t>
            </a:r>
            <a:r>
              <a:rPr sz="2750" b="1" i="1" u="sng" spc="10" dirty="0">
                <a:solidFill>
                  <a:srgbClr val="2B2B2E"/>
                </a:solidFill>
                <a:latin typeface="Arial"/>
                <a:cs typeface="Arial"/>
              </a:rPr>
              <a:t>yoğun </a:t>
            </a:r>
            <a:r>
              <a:rPr sz="2750" b="1" i="1" u="sng" spc="5" dirty="0">
                <a:solidFill>
                  <a:srgbClr val="2B2B2E"/>
                </a:solidFill>
                <a:latin typeface="Arial"/>
                <a:cs typeface="Arial"/>
              </a:rPr>
              <a:t>bir şekilde ekrana </a:t>
            </a:r>
            <a:r>
              <a:rPr sz="2750" b="1" i="1" u="sng" spc="10" dirty="0">
                <a:solidFill>
                  <a:srgbClr val="2B2B2E"/>
                </a:solidFill>
                <a:latin typeface="Arial"/>
                <a:cs typeface="Arial"/>
              </a:rPr>
              <a:t>maruz </a:t>
            </a:r>
            <a:r>
              <a:rPr sz="2750" b="1" i="1" u="sng" spc="5" dirty="0">
                <a:solidFill>
                  <a:srgbClr val="2B2B2E"/>
                </a:solidFill>
                <a:latin typeface="Arial"/>
                <a:cs typeface="Arial"/>
              </a:rPr>
              <a:t>ka</a:t>
            </a:r>
            <a:r>
              <a:rPr sz="2750" spc="5" dirty="0">
                <a:solidFill>
                  <a:srgbClr val="2B2B2E"/>
                </a:solidFill>
                <a:latin typeface="Arial"/>
                <a:cs typeface="Arial"/>
              </a:rPr>
              <a:t>lmak (televizyon,  telefon, tablet vb.) çocukların dil gelişimini olumsuz </a:t>
            </a:r>
            <a:r>
              <a:rPr sz="2750" spc="10" dirty="0">
                <a:solidFill>
                  <a:srgbClr val="2B2B2E"/>
                </a:solidFill>
                <a:latin typeface="Arial"/>
                <a:cs typeface="Arial"/>
              </a:rPr>
              <a:t>yönde</a:t>
            </a:r>
            <a:r>
              <a:rPr sz="2750" spc="20" dirty="0">
                <a:solidFill>
                  <a:srgbClr val="2B2B2E"/>
                </a:solidFill>
                <a:latin typeface="Arial"/>
                <a:cs typeface="Arial"/>
              </a:rPr>
              <a:t> </a:t>
            </a:r>
            <a:r>
              <a:rPr sz="2750" spc="5" dirty="0" err="1">
                <a:solidFill>
                  <a:srgbClr val="2B2B2E"/>
                </a:solidFill>
                <a:latin typeface="Arial"/>
                <a:cs typeface="Arial"/>
              </a:rPr>
              <a:t>etkilemektedir</a:t>
            </a:r>
            <a:r>
              <a:rPr sz="2750" spc="5" dirty="0" smtClean="0">
                <a:solidFill>
                  <a:srgbClr val="2B2B2E"/>
                </a:solidFill>
                <a:latin typeface="Arial"/>
                <a:cs typeface="Arial"/>
              </a:rPr>
              <a:t>.</a:t>
            </a:r>
            <a:endParaRPr lang="tr-TR" sz="2750" spc="5" dirty="0" smtClean="0">
              <a:solidFill>
                <a:srgbClr val="2B2B2E"/>
              </a:solidFill>
              <a:latin typeface="Arial"/>
              <a:cs typeface="Arial"/>
            </a:endParaRPr>
          </a:p>
          <a:p>
            <a:pPr marL="12700" marR="887730">
              <a:lnSpc>
                <a:spcPct val="115900"/>
              </a:lnSpc>
              <a:spcBef>
                <a:spcPts val="95"/>
              </a:spcBef>
            </a:pPr>
            <a:endParaRPr sz="2750" dirty="0">
              <a:latin typeface="Arial"/>
              <a:cs typeface="Arial"/>
            </a:endParaRPr>
          </a:p>
          <a:p>
            <a:pPr marL="12700" marR="180975">
              <a:lnSpc>
                <a:spcPct val="115900"/>
              </a:lnSpc>
            </a:pPr>
            <a:r>
              <a:rPr sz="2750" spc="5" dirty="0">
                <a:solidFill>
                  <a:srgbClr val="2B2B2E"/>
                </a:solidFill>
                <a:latin typeface="Arial"/>
                <a:cs typeface="Arial"/>
              </a:rPr>
              <a:t>Ebeveynler ilk </a:t>
            </a:r>
            <a:r>
              <a:rPr sz="2750" spc="10" dirty="0">
                <a:solidFill>
                  <a:srgbClr val="2B2B2E"/>
                </a:solidFill>
                <a:latin typeface="Arial"/>
                <a:cs typeface="Arial"/>
              </a:rPr>
              <a:t>üç </a:t>
            </a:r>
            <a:r>
              <a:rPr sz="2750" spc="5" dirty="0">
                <a:solidFill>
                  <a:srgbClr val="2B2B2E"/>
                </a:solidFill>
                <a:latin typeface="Arial"/>
                <a:cs typeface="Arial"/>
              </a:rPr>
              <a:t>yaşta çocukları ekrandan </a:t>
            </a:r>
            <a:r>
              <a:rPr sz="2750" spc="10" dirty="0">
                <a:solidFill>
                  <a:srgbClr val="2B2B2E"/>
                </a:solidFill>
                <a:latin typeface="Arial"/>
                <a:cs typeface="Arial"/>
              </a:rPr>
              <a:t>uzak </a:t>
            </a:r>
            <a:r>
              <a:rPr sz="2750" spc="5" dirty="0">
                <a:solidFill>
                  <a:srgbClr val="2B2B2E"/>
                </a:solidFill>
                <a:latin typeface="Arial"/>
                <a:cs typeface="Arial"/>
              </a:rPr>
              <a:t>tutmalı, ilerleyen yaşlarda </a:t>
            </a:r>
            <a:r>
              <a:rPr sz="2750" spc="10" dirty="0">
                <a:solidFill>
                  <a:srgbClr val="2B2B2E"/>
                </a:solidFill>
                <a:latin typeface="Arial"/>
                <a:cs typeface="Arial"/>
              </a:rPr>
              <a:t>da </a:t>
            </a:r>
            <a:r>
              <a:rPr sz="2750" spc="5" dirty="0">
                <a:solidFill>
                  <a:srgbClr val="2B2B2E"/>
                </a:solidFill>
                <a:latin typeface="Arial"/>
                <a:cs typeface="Arial"/>
              </a:rPr>
              <a:t>süre  sınırına dikkat ederek </a:t>
            </a:r>
            <a:r>
              <a:rPr sz="2750" spc="10" dirty="0">
                <a:solidFill>
                  <a:srgbClr val="2B2B2E"/>
                </a:solidFill>
                <a:latin typeface="Arial"/>
                <a:cs typeface="Arial"/>
              </a:rPr>
              <a:t>ve </a:t>
            </a:r>
            <a:r>
              <a:rPr sz="2750" spc="5" dirty="0">
                <a:solidFill>
                  <a:srgbClr val="2B2B2E"/>
                </a:solidFill>
                <a:latin typeface="Arial"/>
                <a:cs typeface="Arial"/>
              </a:rPr>
              <a:t>kontrol altında ekranla </a:t>
            </a:r>
            <a:r>
              <a:rPr sz="2750" spc="10" dirty="0">
                <a:solidFill>
                  <a:srgbClr val="2B2B2E"/>
                </a:solidFill>
                <a:latin typeface="Arial"/>
                <a:cs typeface="Arial"/>
              </a:rPr>
              <a:t>muhatap </a:t>
            </a:r>
            <a:r>
              <a:rPr sz="2750" spc="5" dirty="0">
                <a:solidFill>
                  <a:srgbClr val="2B2B2E"/>
                </a:solidFill>
                <a:latin typeface="Arial"/>
                <a:cs typeface="Arial"/>
              </a:rPr>
              <a:t>olmalarına izin  </a:t>
            </a:r>
            <a:r>
              <a:rPr sz="2750" spc="5" dirty="0" err="1">
                <a:solidFill>
                  <a:srgbClr val="2B2B2E"/>
                </a:solidFill>
                <a:latin typeface="Arial"/>
                <a:cs typeface="Arial"/>
              </a:rPr>
              <a:t>vermelidirler</a:t>
            </a:r>
            <a:r>
              <a:rPr sz="2750" spc="5" dirty="0" smtClean="0">
                <a:solidFill>
                  <a:srgbClr val="2B2B2E"/>
                </a:solidFill>
                <a:latin typeface="Arial"/>
                <a:cs typeface="Arial"/>
              </a:rPr>
              <a:t>.</a:t>
            </a:r>
            <a:endParaRPr lang="tr-TR" sz="2750" spc="5" dirty="0" smtClean="0">
              <a:solidFill>
                <a:srgbClr val="2B2B2E"/>
              </a:solidFill>
              <a:latin typeface="Arial"/>
              <a:cs typeface="Arial"/>
            </a:endParaRPr>
          </a:p>
          <a:p>
            <a:pPr marL="12700" marR="180975">
              <a:lnSpc>
                <a:spcPct val="115900"/>
              </a:lnSpc>
            </a:pPr>
            <a:endParaRPr sz="3550" dirty="0">
              <a:latin typeface="Times New Roman"/>
              <a:cs typeface="Times New Roman"/>
            </a:endParaRPr>
          </a:p>
          <a:p>
            <a:pPr marL="12700" marR="5080">
              <a:lnSpc>
                <a:spcPct val="115900"/>
              </a:lnSpc>
            </a:pPr>
            <a:r>
              <a:rPr sz="2750" spc="5" dirty="0">
                <a:solidFill>
                  <a:srgbClr val="2B2B2E"/>
                </a:solidFill>
                <a:latin typeface="Arial"/>
                <a:cs typeface="Arial"/>
              </a:rPr>
              <a:t>Çocukların dil gelişimi için </a:t>
            </a:r>
            <a:r>
              <a:rPr sz="2750" spc="10" dirty="0">
                <a:solidFill>
                  <a:srgbClr val="2B2B2E"/>
                </a:solidFill>
                <a:latin typeface="Arial"/>
                <a:cs typeface="Arial"/>
              </a:rPr>
              <a:t>en </a:t>
            </a:r>
            <a:r>
              <a:rPr sz="2750" spc="5" dirty="0">
                <a:solidFill>
                  <a:srgbClr val="2B2B2E"/>
                </a:solidFill>
                <a:latin typeface="Arial"/>
                <a:cs typeface="Arial"/>
              </a:rPr>
              <a:t>önemli unsurdan biri sosyal bağlam, yani </a:t>
            </a:r>
            <a:r>
              <a:rPr sz="2750" spc="10" dirty="0">
                <a:solidFill>
                  <a:srgbClr val="2B2B2E"/>
                </a:solidFill>
                <a:latin typeface="Arial"/>
                <a:cs typeface="Arial"/>
              </a:rPr>
              <a:t>çocuğun </a:t>
            </a:r>
            <a:r>
              <a:rPr sz="2750" spc="5" dirty="0">
                <a:solidFill>
                  <a:srgbClr val="2B2B2E"/>
                </a:solidFill>
                <a:latin typeface="Arial"/>
                <a:cs typeface="Arial"/>
              </a:rPr>
              <a:t>dile  </a:t>
            </a:r>
            <a:r>
              <a:rPr sz="2750" spc="10" dirty="0">
                <a:solidFill>
                  <a:srgbClr val="2B2B2E"/>
                </a:solidFill>
                <a:latin typeface="Arial"/>
                <a:cs typeface="Arial"/>
              </a:rPr>
              <a:t>maruz </a:t>
            </a:r>
            <a:r>
              <a:rPr sz="2750" spc="5" dirty="0">
                <a:solidFill>
                  <a:srgbClr val="2B2B2E"/>
                </a:solidFill>
                <a:latin typeface="Arial"/>
                <a:cs typeface="Arial"/>
              </a:rPr>
              <a:t>kalacağı </a:t>
            </a:r>
            <a:r>
              <a:rPr sz="2750" spc="10" dirty="0">
                <a:solidFill>
                  <a:srgbClr val="2B2B2E"/>
                </a:solidFill>
                <a:latin typeface="Arial"/>
                <a:cs typeface="Arial"/>
              </a:rPr>
              <a:t>ve </a:t>
            </a:r>
            <a:r>
              <a:rPr sz="2750" dirty="0">
                <a:solidFill>
                  <a:srgbClr val="2B2B2E"/>
                </a:solidFill>
                <a:latin typeface="Arial"/>
                <a:cs typeface="Arial"/>
              </a:rPr>
              <a:t>dili </a:t>
            </a:r>
            <a:r>
              <a:rPr sz="2750" spc="5" dirty="0">
                <a:solidFill>
                  <a:srgbClr val="2B2B2E"/>
                </a:solidFill>
                <a:latin typeface="Arial"/>
                <a:cs typeface="Arial"/>
              </a:rPr>
              <a:t>kullanacağı sosyal ortamın yanı sıra </a:t>
            </a:r>
            <a:r>
              <a:rPr sz="2750" spc="10" dirty="0">
                <a:solidFill>
                  <a:srgbClr val="2B2B2E"/>
                </a:solidFill>
                <a:latin typeface="Arial"/>
                <a:cs typeface="Arial"/>
              </a:rPr>
              <a:t>ve </a:t>
            </a:r>
            <a:r>
              <a:rPr sz="2750" spc="5" dirty="0">
                <a:solidFill>
                  <a:srgbClr val="2B2B2E"/>
                </a:solidFill>
                <a:latin typeface="Arial"/>
                <a:cs typeface="Arial"/>
              </a:rPr>
              <a:t>diğer ebeveynlerle  </a:t>
            </a:r>
            <a:r>
              <a:rPr sz="2750" dirty="0">
                <a:solidFill>
                  <a:srgbClr val="2B2B2E"/>
                </a:solidFill>
                <a:latin typeface="Arial"/>
                <a:cs typeface="Arial"/>
              </a:rPr>
              <a:t>kaliteli </a:t>
            </a:r>
            <a:r>
              <a:rPr sz="2750" spc="10" dirty="0">
                <a:solidFill>
                  <a:srgbClr val="2B2B2E"/>
                </a:solidFill>
                <a:latin typeface="Arial"/>
                <a:cs typeface="Arial"/>
              </a:rPr>
              <a:t>zaman</a:t>
            </a:r>
            <a:r>
              <a:rPr sz="2750" spc="5" dirty="0">
                <a:solidFill>
                  <a:srgbClr val="2B2B2E"/>
                </a:solidFill>
                <a:latin typeface="Arial"/>
                <a:cs typeface="Arial"/>
              </a:rPr>
              <a:t> geçirmektir.</a:t>
            </a:r>
            <a:endParaRPr sz="2750" dirty="0">
              <a:latin typeface="Arial"/>
              <a:cs typeface="Arial"/>
            </a:endParaRPr>
          </a:p>
        </p:txBody>
      </p:sp>
      <p:sp>
        <p:nvSpPr>
          <p:cNvPr id="5" name="object 5"/>
          <p:cNvSpPr/>
          <p:nvPr/>
        </p:nvSpPr>
        <p:spPr>
          <a:xfrm>
            <a:off x="5442127" y="8157527"/>
            <a:ext cx="5129684"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61"/>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14"/>
            <a:ext cx="1459064" cy="18284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969086" y="562684"/>
            <a:ext cx="2809866" cy="264497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81277" y="6636122"/>
            <a:ext cx="3200143" cy="3140990"/>
          </a:xfrm>
          <a:prstGeom prst="rect">
            <a:avLst/>
          </a:prstGeom>
          <a:blipFill>
            <a:blip r:embed="rId7" cstate="print"/>
            <a:stretch>
              <a:fillRect/>
            </a:stretch>
          </a:blipFill>
        </p:spPr>
        <p:txBody>
          <a:bodyPr wrap="square" lIns="0" tIns="0" rIns="0" bIns="0" rtlCol="0"/>
          <a:lstStyle/>
          <a:p>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4891725" y="7892877"/>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61952" y="2856023"/>
            <a:ext cx="13096875" cy="5005666"/>
          </a:xfrm>
          <a:prstGeom prst="rect">
            <a:avLst/>
          </a:prstGeom>
        </p:spPr>
        <p:txBody>
          <a:bodyPr vert="horz" wrap="square" lIns="0" tIns="12065" rIns="0" bIns="0" rtlCol="0">
            <a:spAutoFit/>
          </a:bodyPr>
          <a:lstStyle/>
          <a:p>
            <a:pPr marL="12700" marR="887730">
              <a:lnSpc>
                <a:spcPct val="115900"/>
              </a:lnSpc>
              <a:spcBef>
                <a:spcPts val="95"/>
              </a:spcBef>
            </a:pPr>
            <a:r>
              <a:rPr lang="tr-TR" sz="2750" spc="5" dirty="0" smtClean="0">
                <a:solidFill>
                  <a:srgbClr val="2B2B2E"/>
                </a:solidFill>
                <a:latin typeface="Arial" panose="020B0604020202020204" pitchFamily="34" charset="0"/>
                <a:cs typeface="Arial" panose="020B0604020202020204" pitchFamily="34" charset="0"/>
              </a:rPr>
              <a:t>5-</a:t>
            </a:r>
            <a:r>
              <a:rPr lang="tr-TR" sz="2800" dirty="0" smtClean="0">
                <a:latin typeface="Arial" panose="020B0604020202020204" pitchFamily="34" charset="0"/>
                <a:cs typeface="Arial" panose="020B0604020202020204" pitchFamily="34" charset="0"/>
              </a:rPr>
              <a:t>Özel öğrenme güçlüğü olan çocuklarda </a:t>
            </a:r>
            <a:r>
              <a:rPr lang="tr-TR" sz="2800" b="1" i="1" u="sng" dirty="0" smtClean="0">
                <a:latin typeface="Arial" panose="020B0604020202020204" pitchFamily="34" charset="0"/>
                <a:cs typeface="Arial" panose="020B0604020202020204" pitchFamily="34" charset="0"/>
              </a:rPr>
              <a:t>dikkat problemleri </a:t>
            </a:r>
            <a:r>
              <a:rPr lang="tr-TR" sz="2800" dirty="0" smtClean="0">
                <a:latin typeface="Arial" panose="020B0604020202020204" pitchFamily="34" charset="0"/>
                <a:cs typeface="Arial" panose="020B0604020202020204" pitchFamily="34" charset="0"/>
              </a:rPr>
              <a:t>sıklıkla görülmektedir. Dikkat problemi yaşayan çocukların kapsamlı bir tıbbi değerlendirmeye alınması ve ihtiyaç hâlinde ilaç kullanması gerekmektedir. </a:t>
            </a:r>
          </a:p>
          <a:p>
            <a:pPr marL="12700" marR="887730">
              <a:lnSpc>
                <a:spcPct val="115900"/>
              </a:lnSpc>
              <a:spcBef>
                <a:spcPts val="95"/>
              </a:spcBef>
            </a:pPr>
            <a:endParaRPr lang="tr-TR" sz="2800" dirty="0">
              <a:latin typeface="Arial" panose="020B0604020202020204" pitchFamily="34" charset="0"/>
              <a:cs typeface="Arial" panose="020B0604020202020204" pitchFamily="34" charset="0"/>
            </a:endParaRPr>
          </a:p>
          <a:p>
            <a:pPr marL="12700" marR="887730">
              <a:lnSpc>
                <a:spcPct val="115900"/>
              </a:lnSpc>
              <a:spcBef>
                <a:spcPts val="95"/>
              </a:spcBef>
            </a:pPr>
            <a:endParaRPr lang="tr-TR" sz="2800" dirty="0" smtClean="0">
              <a:latin typeface="Arial" panose="020B0604020202020204" pitchFamily="34" charset="0"/>
              <a:cs typeface="Arial" panose="020B0604020202020204" pitchFamily="34" charset="0"/>
            </a:endParaRPr>
          </a:p>
          <a:p>
            <a:pPr marL="12700" marR="887730">
              <a:lnSpc>
                <a:spcPct val="115900"/>
              </a:lnSpc>
              <a:spcBef>
                <a:spcPts val="95"/>
              </a:spcBef>
            </a:pPr>
            <a:r>
              <a:rPr lang="tr-TR" sz="2800" dirty="0" smtClean="0">
                <a:latin typeface="Arial" panose="020B0604020202020204" pitchFamily="34" charset="0"/>
                <a:cs typeface="Arial" panose="020B0604020202020204" pitchFamily="34" charset="0"/>
              </a:rPr>
              <a:t>Ayrıca özel öğrenme güçlüğü olan çocukların dikkat sürelerinin artırılması ve dikkati geliştirici etkinlikleri gerçekleştirmeleri amacıyla uzman desteği alınabilir. Bunun yanı sıra evde ve okul ortamında yapılacak düzenlemelerle dikkati dağıtıcı unsurlar azaltılabilir ve çocuğun eğitimi için ideal ortamlar oluşturulabilir.</a:t>
            </a:r>
            <a:endParaRPr sz="2750" dirty="0">
              <a:latin typeface="Arial" panose="020B0604020202020204" pitchFamily="34" charset="0"/>
              <a:cs typeface="Arial" panose="020B0604020202020204" pitchFamily="34" charset="0"/>
            </a:endParaRPr>
          </a:p>
        </p:txBody>
      </p:sp>
      <p:sp>
        <p:nvSpPr>
          <p:cNvPr id="5" name="object 5"/>
          <p:cNvSpPr/>
          <p:nvPr/>
        </p:nvSpPr>
        <p:spPr>
          <a:xfrm>
            <a:off x="5442127" y="8157527"/>
            <a:ext cx="5129684"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61"/>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14"/>
            <a:ext cx="1459064" cy="18284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969086" y="562684"/>
            <a:ext cx="2809866" cy="264497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81277" y="6636122"/>
            <a:ext cx="3200143" cy="3140990"/>
          </a:xfrm>
          <a:prstGeom prst="rect">
            <a:avLst/>
          </a:prstGeom>
          <a:blipFill>
            <a:blip r:embed="rId7" cstate="print"/>
            <a:stretch>
              <a:fillRect/>
            </a:stretch>
          </a:blipFill>
        </p:spPr>
        <p:txBody>
          <a:bodyPr wrap="square" lIns="0" tIns="0" rIns="0" bIns="0" rtlCol="0"/>
          <a:lstStyle/>
          <a:p>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49</a:t>
            </a:fld>
            <a:endParaRPr lang="tr-TR"/>
          </a:p>
        </p:txBody>
      </p:sp>
    </p:spTree>
    <p:extLst>
      <p:ext uri="{BB962C8B-B14F-4D97-AF65-F5344CB8AC3E}">
        <p14:creationId xmlns:p14="http://schemas.microsoft.com/office/powerpoint/2010/main" val="1075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7999" cy="10286999"/>
          </a:xfrm>
          <a:prstGeom prst="rect">
            <a:avLst/>
          </a:prstGeom>
          <a:blipFill>
            <a:blip r:embed="rId2" cstate="print"/>
            <a:stretch>
              <a:fillRect/>
            </a:stretch>
          </a:blipFill>
        </p:spPr>
        <p:txBody>
          <a:bodyPr wrap="square" lIns="0" tIns="0" rIns="0" bIns="0" rtlCol="0"/>
          <a:lstStyle/>
          <a:p>
            <a:endParaRPr/>
          </a:p>
        </p:txBody>
      </p:sp>
      <p:sp>
        <p:nvSpPr>
          <p:cNvPr id="3" name="Slayt Numarası Yer Tutucusu 2"/>
          <p:cNvSpPr>
            <a:spLocks noGrp="1"/>
          </p:cNvSpPr>
          <p:nvPr>
            <p:ph type="sldNum" sz="quarter" idx="7"/>
          </p:nvPr>
        </p:nvSpPr>
        <p:spPr/>
        <p:txBody>
          <a:bodyPr/>
          <a:lstStyle/>
          <a:p>
            <a:fld id="{B6F15528-21DE-4FAA-801E-634DDDAF4B2B}"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EF9DD"/>
          </a:solidFill>
        </p:spPr>
        <p:txBody>
          <a:bodyPr wrap="square" lIns="0" tIns="0" rIns="0" bIns="0" rtlCol="0"/>
          <a:lstStyle/>
          <a:p>
            <a:endParaRPr/>
          </a:p>
        </p:txBody>
      </p:sp>
      <p:sp>
        <p:nvSpPr>
          <p:cNvPr id="3" name="object 3"/>
          <p:cNvSpPr/>
          <p:nvPr/>
        </p:nvSpPr>
        <p:spPr>
          <a:xfrm>
            <a:off x="4891725" y="7892877"/>
            <a:ext cx="6962916" cy="14280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61952" y="2856023"/>
            <a:ext cx="12214860" cy="4883150"/>
          </a:xfrm>
          <a:prstGeom prst="rect">
            <a:avLst/>
          </a:prstGeom>
        </p:spPr>
        <p:txBody>
          <a:bodyPr vert="horz" wrap="square" lIns="0" tIns="12065" rIns="0" bIns="0" rtlCol="0">
            <a:spAutoFit/>
          </a:bodyPr>
          <a:lstStyle/>
          <a:p>
            <a:pPr marL="12700" marR="512445">
              <a:lnSpc>
                <a:spcPct val="115900"/>
              </a:lnSpc>
              <a:spcBef>
                <a:spcPts val="95"/>
              </a:spcBef>
            </a:pPr>
            <a:r>
              <a:rPr sz="2750" spc="10" dirty="0">
                <a:solidFill>
                  <a:srgbClr val="2B2B2E"/>
                </a:solidFill>
                <a:latin typeface="Arial"/>
                <a:cs typeface="Arial"/>
              </a:rPr>
              <a:t>Her çocuğun </a:t>
            </a:r>
            <a:r>
              <a:rPr sz="2750" spc="5" dirty="0">
                <a:solidFill>
                  <a:srgbClr val="2B2B2E"/>
                </a:solidFill>
                <a:latin typeface="Arial"/>
                <a:cs typeface="Arial"/>
              </a:rPr>
              <a:t>olduğu gibi özel </a:t>
            </a:r>
            <a:r>
              <a:rPr sz="2750" spc="10" dirty="0">
                <a:solidFill>
                  <a:srgbClr val="2B2B2E"/>
                </a:solidFill>
                <a:latin typeface="Arial"/>
                <a:cs typeface="Arial"/>
              </a:rPr>
              <a:t>öğrenme </a:t>
            </a:r>
            <a:r>
              <a:rPr sz="2750" spc="5" dirty="0">
                <a:solidFill>
                  <a:srgbClr val="2B2B2E"/>
                </a:solidFill>
                <a:latin typeface="Arial"/>
                <a:cs typeface="Arial"/>
              </a:rPr>
              <a:t>güçlüğü olan çocuğunuzun </a:t>
            </a:r>
            <a:r>
              <a:rPr sz="2750" spc="10" dirty="0">
                <a:solidFill>
                  <a:srgbClr val="2B2B2E"/>
                </a:solidFill>
                <a:latin typeface="Arial"/>
                <a:cs typeface="Arial"/>
              </a:rPr>
              <a:t>da </a:t>
            </a:r>
            <a:r>
              <a:rPr sz="2750" spc="5" dirty="0">
                <a:solidFill>
                  <a:srgbClr val="2B2B2E"/>
                </a:solidFill>
                <a:latin typeface="Arial"/>
                <a:cs typeface="Arial"/>
              </a:rPr>
              <a:t>farklı  yetenekleri olduğunu</a:t>
            </a:r>
            <a:r>
              <a:rPr sz="2750" dirty="0">
                <a:solidFill>
                  <a:srgbClr val="2B2B2E"/>
                </a:solidFill>
                <a:latin typeface="Arial"/>
                <a:cs typeface="Arial"/>
              </a:rPr>
              <a:t> </a:t>
            </a:r>
            <a:r>
              <a:rPr sz="2750" spc="5" dirty="0">
                <a:solidFill>
                  <a:srgbClr val="2B2B2E"/>
                </a:solidFill>
                <a:latin typeface="Arial"/>
                <a:cs typeface="Arial"/>
              </a:rPr>
              <a:t>unutmayın.</a:t>
            </a:r>
            <a:endParaRPr sz="2750">
              <a:latin typeface="Arial"/>
              <a:cs typeface="Arial"/>
            </a:endParaRPr>
          </a:p>
          <a:p>
            <a:pPr>
              <a:lnSpc>
                <a:spcPct val="100000"/>
              </a:lnSpc>
              <a:spcBef>
                <a:spcPts val="30"/>
              </a:spcBef>
            </a:pPr>
            <a:endParaRPr sz="3300">
              <a:latin typeface="Times New Roman"/>
              <a:cs typeface="Times New Roman"/>
            </a:endParaRPr>
          </a:p>
          <a:p>
            <a:pPr marL="12700" marR="5080">
              <a:lnSpc>
                <a:spcPct val="115900"/>
              </a:lnSpc>
            </a:pPr>
            <a:r>
              <a:rPr sz="2750" spc="5" dirty="0">
                <a:solidFill>
                  <a:srgbClr val="2B2B2E"/>
                </a:solidFill>
                <a:latin typeface="Arial"/>
                <a:cs typeface="Arial"/>
              </a:rPr>
              <a:t>Siz değerli ebeveynler çocuklarınızın </a:t>
            </a:r>
            <a:r>
              <a:rPr sz="2750" spc="10" dirty="0">
                <a:solidFill>
                  <a:srgbClr val="2B2B2E"/>
                </a:solidFill>
                <a:latin typeface="Arial"/>
                <a:cs typeface="Arial"/>
              </a:rPr>
              <a:t>bu </a:t>
            </a:r>
            <a:r>
              <a:rPr sz="2750" spc="5" dirty="0">
                <a:solidFill>
                  <a:srgbClr val="2B2B2E"/>
                </a:solidFill>
                <a:latin typeface="Arial"/>
                <a:cs typeface="Arial"/>
              </a:rPr>
              <a:t>yeteneklerini </a:t>
            </a:r>
            <a:r>
              <a:rPr sz="2750" spc="10" dirty="0">
                <a:solidFill>
                  <a:srgbClr val="2B2B2E"/>
                </a:solidFill>
                <a:latin typeface="Arial"/>
                <a:cs typeface="Arial"/>
              </a:rPr>
              <a:t>ve </a:t>
            </a:r>
            <a:r>
              <a:rPr sz="2750" dirty="0">
                <a:solidFill>
                  <a:srgbClr val="2B2B2E"/>
                </a:solidFill>
                <a:latin typeface="Arial"/>
                <a:cs typeface="Arial"/>
              </a:rPr>
              <a:t>ilgi </a:t>
            </a:r>
            <a:r>
              <a:rPr sz="2750" spc="10" dirty="0">
                <a:solidFill>
                  <a:srgbClr val="2B2B2E"/>
                </a:solidFill>
                <a:latin typeface="Arial"/>
                <a:cs typeface="Arial"/>
              </a:rPr>
              <a:t>duyduğu </a:t>
            </a:r>
            <a:r>
              <a:rPr sz="2750" spc="5" dirty="0">
                <a:solidFill>
                  <a:srgbClr val="2B2B2E"/>
                </a:solidFill>
                <a:latin typeface="Arial"/>
                <a:cs typeface="Arial"/>
              </a:rPr>
              <a:t>alanları  desteklerseniz çocuklarınız </a:t>
            </a:r>
            <a:r>
              <a:rPr sz="2750" spc="10" dirty="0">
                <a:solidFill>
                  <a:srgbClr val="2B2B2E"/>
                </a:solidFill>
                <a:latin typeface="Arial"/>
                <a:cs typeface="Arial"/>
              </a:rPr>
              <a:t>daha </a:t>
            </a:r>
            <a:r>
              <a:rPr sz="2750" spc="5" dirty="0">
                <a:solidFill>
                  <a:srgbClr val="2B2B2E"/>
                </a:solidFill>
                <a:latin typeface="Arial"/>
                <a:cs typeface="Arial"/>
              </a:rPr>
              <a:t>sağlıklı bir gelişim sergiler </a:t>
            </a:r>
            <a:r>
              <a:rPr sz="2750" spc="10" dirty="0">
                <a:solidFill>
                  <a:srgbClr val="2B2B2E"/>
                </a:solidFill>
                <a:latin typeface="Arial"/>
                <a:cs typeface="Arial"/>
              </a:rPr>
              <a:t>ve </a:t>
            </a:r>
            <a:r>
              <a:rPr sz="2750" spc="5" dirty="0">
                <a:solidFill>
                  <a:srgbClr val="2B2B2E"/>
                </a:solidFill>
                <a:latin typeface="Arial"/>
                <a:cs typeface="Arial"/>
              </a:rPr>
              <a:t>hayata </a:t>
            </a:r>
            <a:r>
              <a:rPr sz="2750" spc="10" dirty="0">
                <a:solidFill>
                  <a:srgbClr val="2B2B2E"/>
                </a:solidFill>
                <a:latin typeface="Arial"/>
                <a:cs typeface="Arial"/>
              </a:rPr>
              <a:t>daha </a:t>
            </a:r>
            <a:r>
              <a:rPr sz="2750" spc="5" dirty="0">
                <a:solidFill>
                  <a:srgbClr val="2B2B2E"/>
                </a:solidFill>
                <a:latin typeface="Arial"/>
                <a:cs typeface="Arial"/>
              </a:rPr>
              <a:t>iyi  hazırlanabilir.</a:t>
            </a:r>
            <a:endParaRPr sz="2750">
              <a:latin typeface="Arial"/>
              <a:cs typeface="Arial"/>
            </a:endParaRPr>
          </a:p>
          <a:p>
            <a:pPr>
              <a:lnSpc>
                <a:spcPct val="100000"/>
              </a:lnSpc>
              <a:spcBef>
                <a:spcPts val="30"/>
              </a:spcBef>
            </a:pPr>
            <a:endParaRPr sz="3300">
              <a:latin typeface="Times New Roman"/>
              <a:cs typeface="Times New Roman"/>
            </a:endParaRPr>
          </a:p>
          <a:p>
            <a:pPr marL="12700" marR="141605">
              <a:lnSpc>
                <a:spcPct val="115900"/>
              </a:lnSpc>
            </a:pPr>
            <a:r>
              <a:rPr sz="2750" spc="5" dirty="0">
                <a:solidFill>
                  <a:srgbClr val="2B2B2E"/>
                </a:solidFill>
                <a:latin typeface="Arial"/>
                <a:cs typeface="Arial"/>
              </a:rPr>
              <a:t>Özel </a:t>
            </a:r>
            <a:r>
              <a:rPr sz="2750" spc="10" dirty="0">
                <a:solidFill>
                  <a:srgbClr val="2B2B2E"/>
                </a:solidFill>
                <a:latin typeface="Arial"/>
                <a:cs typeface="Arial"/>
              </a:rPr>
              <a:t>öğrenme </a:t>
            </a:r>
            <a:r>
              <a:rPr sz="2750" spc="5" dirty="0">
                <a:solidFill>
                  <a:srgbClr val="2B2B2E"/>
                </a:solidFill>
                <a:latin typeface="Arial"/>
                <a:cs typeface="Arial"/>
              </a:rPr>
              <a:t>güçlüğü olan çocukların güçlük yaşadıkları alanların  desteklenmesinin yanı sıra iyi oldukları alanlarda </a:t>
            </a:r>
            <a:r>
              <a:rPr sz="2750" spc="10" dirty="0">
                <a:solidFill>
                  <a:srgbClr val="2B2B2E"/>
                </a:solidFill>
                <a:latin typeface="Arial"/>
                <a:cs typeface="Arial"/>
              </a:rPr>
              <a:t>da </a:t>
            </a:r>
            <a:r>
              <a:rPr sz="2750" spc="5" dirty="0">
                <a:solidFill>
                  <a:srgbClr val="2B2B2E"/>
                </a:solidFill>
                <a:latin typeface="Arial"/>
                <a:cs typeface="Arial"/>
              </a:rPr>
              <a:t>desteklenmesi önemlidir.  </a:t>
            </a:r>
            <a:r>
              <a:rPr sz="2750" spc="10" dirty="0">
                <a:solidFill>
                  <a:srgbClr val="2B2B2E"/>
                </a:solidFill>
                <a:latin typeface="Arial"/>
                <a:cs typeface="Arial"/>
              </a:rPr>
              <a:t>Çocuğunuzun </a:t>
            </a:r>
            <a:r>
              <a:rPr sz="2750" spc="5" dirty="0">
                <a:solidFill>
                  <a:srgbClr val="2B2B2E"/>
                </a:solidFill>
                <a:latin typeface="Arial"/>
                <a:cs typeface="Arial"/>
              </a:rPr>
              <a:t>içindeki cevheri keşfetmek sizin</a:t>
            </a:r>
            <a:r>
              <a:rPr sz="2750" spc="-5" dirty="0">
                <a:solidFill>
                  <a:srgbClr val="2B2B2E"/>
                </a:solidFill>
                <a:latin typeface="Arial"/>
                <a:cs typeface="Arial"/>
              </a:rPr>
              <a:t> </a:t>
            </a:r>
            <a:r>
              <a:rPr sz="2750" spc="5" dirty="0">
                <a:solidFill>
                  <a:srgbClr val="2B2B2E"/>
                </a:solidFill>
                <a:latin typeface="Arial"/>
                <a:cs typeface="Arial"/>
              </a:rPr>
              <a:t>elinizde.</a:t>
            </a:r>
            <a:endParaRPr sz="2750">
              <a:latin typeface="Arial"/>
              <a:cs typeface="Arial"/>
            </a:endParaRPr>
          </a:p>
        </p:txBody>
      </p:sp>
      <p:sp>
        <p:nvSpPr>
          <p:cNvPr id="5" name="object 5"/>
          <p:cNvSpPr/>
          <p:nvPr/>
        </p:nvSpPr>
        <p:spPr>
          <a:xfrm>
            <a:off x="5442127" y="8157527"/>
            <a:ext cx="5129684" cy="1392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738261"/>
            <a:ext cx="1459064" cy="182845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5722414"/>
            <a:ext cx="1459064" cy="18284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969086" y="562684"/>
            <a:ext cx="2809866" cy="264497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81277" y="6636122"/>
            <a:ext cx="3200143" cy="3140990"/>
          </a:xfrm>
          <a:prstGeom prst="rect">
            <a:avLst/>
          </a:prstGeom>
          <a:blipFill>
            <a:blip r:embed="rId7" cstate="print"/>
            <a:stretch>
              <a:fillRect/>
            </a:stretch>
          </a:blipFill>
        </p:spPr>
        <p:txBody>
          <a:bodyPr wrap="square" lIns="0" tIns="0" rIns="0" bIns="0" rtlCol="0"/>
          <a:lstStyle/>
          <a:p>
            <a:endParaRPr/>
          </a:p>
        </p:txBody>
      </p:sp>
      <p:sp>
        <p:nvSpPr>
          <p:cNvPr id="10" name="Slayt Numarası Yer Tutucusu 9"/>
          <p:cNvSpPr>
            <a:spLocks noGrp="1"/>
          </p:cNvSpPr>
          <p:nvPr>
            <p:ph type="sldNum" sz="quarter" idx="7"/>
          </p:nvPr>
        </p:nvSpPr>
        <p:spPr/>
        <p:txBody>
          <a:bodyPr/>
          <a:lstStyle/>
          <a:p>
            <a:fld id="{B6F15528-21DE-4FAA-801E-634DDDAF4B2B}" type="slidenum">
              <a:rPr lang="tr-TR" smtClean="0"/>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22135" y="5838616"/>
            <a:ext cx="14836775" cy="1482725"/>
          </a:xfrm>
          <a:prstGeom prst="rect">
            <a:avLst/>
          </a:prstGeom>
        </p:spPr>
        <p:txBody>
          <a:bodyPr vert="horz" wrap="square" lIns="0" tIns="12065" rIns="0" bIns="0" rtlCol="0">
            <a:spAutoFit/>
          </a:bodyPr>
          <a:lstStyle/>
          <a:p>
            <a:pPr marL="12700" marR="5080" algn="just">
              <a:lnSpc>
                <a:spcPct val="115900"/>
              </a:lnSpc>
              <a:spcBef>
                <a:spcPts val="95"/>
              </a:spcBef>
            </a:pPr>
            <a:r>
              <a:rPr sz="2750" spc="-70" dirty="0">
                <a:solidFill>
                  <a:srgbClr val="2B2B2E"/>
                </a:solidFill>
                <a:latin typeface="Verdana"/>
                <a:cs typeface="Verdana"/>
              </a:rPr>
              <a:t>Özel</a:t>
            </a:r>
            <a:r>
              <a:rPr sz="2750" spc="-229" dirty="0">
                <a:solidFill>
                  <a:srgbClr val="2B2B2E"/>
                </a:solidFill>
                <a:latin typeface="Verdana"/>
                <a:cs typeface="Verdana"/>
              </a:rPr>
              <a:t> </a:t>
            </a:r>
            <a:r>
              <a:rPr sz="2750" spc="-125" dirty="0">
                <a:solidFill>
                  <a:srgbClr val="2B2B2E"/>
                </a:solidFill>
                <a:latin typeface="Verdana"/>
                <a:cs typeface="Verdana"/>
              </a:rPr>
              <a:t>eğitime</a:t>
            </a:r>
            <a:r>
              <a:rPr sz="2750" spc="-229" dirty="0">
                <a:solidFill>
                  <a:srgbClr val="2B2B2E"/>
                </a:solidFill>
                <a:latin typeface="Verdana"/>
                <a:cs typeface="Verdana"/>
              </a:rPr>
              <a:t> </a:t>
            </a:r>
            <a:r>
              <a:rPr sz="2750" spc="-130" dirty="0">
                <a:solidFill>
                  <a:srgbClr val="2B2B2E"/>
                </a:solidFill>
                <a:latin typeface="Verdana"/>
                <a:cs typeface="Verdana"/>
              </a:rPr>
              <a:t>gereksinimi</a:t>
            </a:r>
            <a:r>
              <a:rPr sz="2750" spc="-229" dirty="0">
                <a:solidFill>
                  <a:srgbClr val="2B2B2E"/>
                </a:solidFill>
                <a:latin typeface="Verdana"/>
                <a:cs typeface="Verdana"/>
              </a:rPr>
              <a:t> </a:t>
            </a:r>
            <a:r>
              <a:rPr sz="2750" spc="-75" dirty="0">
                <a:solidFill>
                  <a:srgbClr val="2B2B2E"/>
                </a:solidFill>
                <a:latin typeface="Verdana"/>
                <a:cs typeface="Verdana"/>
              </a:rPr>
              <a:t>olan</a:t>
            </a:r>
            <a:r>
              <a:rPr sz="2750" spc="-229" dirty="0">
                <a:solidFill>
                  <a:srgbClr val="2B2B2E"/>
                </a:solidFill>
                <a:latin typeface="Verdana"/>
                <a:cs typeface="Verdana"/>
              </a:rPr>
              <a:t> </a:t>
            </a:r>
            <a:r>
              <a:rPr sz="2750" spc="-130" dirty="0">
                <a:solidFill>
                  <a:srgbClr val="2B2B2E"/>
                </a:solidFill>
                <a:latin typeface="Verdana"/>
                <a:cs typeface="Verdana"/>
              </a:rPr>
              <a:t>bireylere</a:t>
            </a:r>
            <a:r>
              <a:rPr sz="2750" spc="-229" dirty="0">
                <a:solidFill>
                  <a:srgbClr val="2B2B2E"/>
                </a:solidFill>
                <a:latin typeface="Verdana"/>
                <a:cs typeface="Verdana"/>
              </a:rPr>
              <a:t> </a:t>
            </a:r>
            <a:r>
              <a:rPr sz="2750" spc="-130" dirty="0">
                <a:solidFill>
                  <a:srgbClr val="2B2B2E"/>
                </a:solidFill>
                <a:latin typeface="Verdana"/>
                <a:cs typeface="Verdana"/>
              </a:rPr>
              <a:t>yönelik</a:t>
            </a:r>
            <a:r>
              <a:rPr sz="2750" spc="-229" dirty="0">
                <a:solidFill>
                  <a:srgbClr val="2B2B2E"/>
                </a:solidFill>
                <a:latin typeface="Verdana"/>
                <a:cs typeface="Verdana"/>
              </a:rPr>
              <a:t> </a:t>
            </a:r>
            <a:r>
              <a:rPr sz="2750" spc="-110" dirty="0">
                <a:solidFill>
                  <a:srgbClr val="2B2B2E"/>
                </a:solidFill>
                <a:latin typeface="Verdana"/>
                <a:cs typeface="Verdana"/>
              </a:rPr>
              <a:t>Birleşmiş</a:t>
            </a:r>
            <a:r>
              <a:rPr sz="2750" spc="-229" dirty="0">
                <a:solidFill>
                  <a:srgbClr val="2B2B2E"/>
                </a:solidFill>
                <a:latin typeface="Verdana"/>
                <a:cs typeface="Verdana"/>
              </a:rPr>
              <a:t> </a:t>
            </a:r>
            <a:r>
              <a:rPr sz="2750" spc="-105" dirty="0">
                <a:solidFill>
                  <a:srgbClr val="2B2B2E"/>
                </a:solidFill>
                <a:latin typeface="Verdana"/>
                <a:cs typeface="Verdana"/>
              </a:rPr>
              <a:t>Milletler</a:t>
            </a:r>
            <a:r>
              <a:rPr sz="2750" spc="-229" dirty="0">
                <a:solidFill>
                  <a:srgbClr val="2B2B2E"/>
                </a:solidFill>
                <a:latin typeface="Verdana"/>
                <a:cs typeface="Verdana"/>
              </a:rPr>
              <a:t> </a:t>
            </a:r>
            <a:r>
              <a:rPr sz="2750" spc="-100" dirty="0">
                <a:solidFill>
                  <a:srgbClr val="2B2B2E"/>
                </a:solidFill>
                <a:latin typeface="Verdana"/>
                <a:cs typeface="Verdana"/>
              </a:rPr>
              <a:t>Engelli</a:t>
            </a:r>
            <a:r>
              <a:rPr sz="2750" spc="-225" dirty="0">
                <a:solidFill>
                  <a:srgbClr val="2B2B2E"/>
                </a:solidFill>
                <a:latin typeface="Verdana"/>
                <a:cs typeface="Verdana"/>
              </a:rPr>
              <a:t> </a:t>
            </a:r>
            <a:r>
              <a:rPr sz="2750" spc="-75" dirty="0">
                <a:solidFill>
                  <a:srgbClr val="2B2B2E"/>
                </a:solidFill>
                <a:latin typeface="Verdana"/>
                <a:cs typeface="Verdana"/>
              </a:rPr>
              <a:t>Hakları</a:t>
            </a:r>
            <a:r>
              <a:rPr sz="2750" spc="-229" dirty="0">
                <a:solidFill>
                  <a:srgbClr val="2B2B2E"/>
                </a:solidFill>
                <a:latin typeface="Verdana"/>
                <a:cs typeface="Verdana"/>
              </a:rPr>
              <a:t> </a:t>
            </a:r>
            <a:r>
              <a:rPr sz="2750" spc="-135" dirty="0">
                <a:solidFill>
                  <a:srgbClr val="2B2B2E"/>
                </a:solidFill>
                <a:latin typeface="Verdana"/>
                <a:cs typeface="Verdana"/>
              </a:rPr>
              <a:t>Sözleşmesi,  Türkiye</a:t>
            </a:r>
            <a:r>
              <a:rPr sz="2750" spc="-240" dirty="0">
                <a:solidFill>
                  <a:srgbClr val="2B2B2E"/>
                </a:solidFill>
                <a:latin typeface="Verdana"/>
                <a:cs typeface="Verdana"/>
              </a:rPr>
              <a:t> </a:t>
            </a:r>
            <a:r>
              <a:rPr sz="2750" spc="-135" dirty="0">
                <a:solidFill>
                  <a:srgbClr val="2B2B2E"/>
                </a:solidFill>
                <a:latin typeface="Verdana"/>
                <a:cs typeface="Verdana"/>
              </a:rPr>
              <a:t>Cumhuriyeti</a:t>
            </a:r>
            <a:r>
              <a:rPr sz="2750" spc="-240" dirty="0">
                <a:solidFill>
                  <a:srgbClr val="2B2B2E"/>
                </a:solidFill>
                <a:latin typeface="Verdana"/>
                <a:cs typeface="Verdana"/>
              </a:rPr>
              <a:t> </a:t>
            </a:r>
            <a:r>
              <a:rPr sz="2750" spc="-35" dirty="0">
                <a:solidFill>
                  <a:srgbClr val="2B2B2E"/>
                </a:solidFill>
                <a:latin typeface="Verdana"/>
                <a:cs typeface="Verdana"/>
              </a:rPr>
              <a:t>Anayasası</a:t>
            </a:r>
            <a:r>
              <a:rPr sz="2750" spc="-240" dirty="0">
                <a:solidFill>
                  <a:srgbClr val="2B2B2E"/>
                </a:solidFill>
                <a:latin typeface="Verdana"/>
                <a:cs typeface="Verdana"/>
              </a:rPr>
              <a:t> </a:t>
            </a:r>
            <a:r>
              <a:rPr sz="2750" spc="-145" dirty="0">
                <a:solidFill>
                  <a:srgbClr val="2B2B2E"/>
                </a:solidFill>
                <a:latin typeface="Verdana"/>
                <a:cs typeface="Verdana"/>
              </a:rPr>
              <a:t>ve</a:t>
            </a:r>
            <a:r>
              <a:rPr sz="2750" spc="-240" dirty="0">
                <a:solidFill>
                  <a:srgbClr val="2B2B2E"/>
                </a:solidFill>
                <a:latin typeface="Verdana"/>
                <a:cs typeface="Verdana"/>
              </a:rPr>
              <a:t> </a:t>
            </a:r>
            <a:r>
              <a:rPr sz="2750" spc="-114" dirty="0">
                <a:solidFill>
                  <a:srgbClr val="2B2B2E"/>
                </a:solidFill>
                <a:latin typeface="Verdana"/>
                <a:cs typeface="Verdana"/>
              </a:rPr>
              <a:t>Engelliler</a:t>
            </a:r>
            <a:r>
              <a:rPr sz="2750" spc="-240" dirty="0">
                <a:solidFill>
                  <a:srgbClr val="2B2B2E"/>
                </a:solidFill>
                <a:latin typeface="Verdana"/>
                <a:cs typeface="Verdana"/>
              </a:rPr>
              <a:t> </a:t>
            </a:r>
            <a:r>
              <a:rPr sz="2750" spc="-90" dirty="0">
                <a:solidFill>
                  <a:srgbClr val="2B2B2E"/>
                </a:solidFill>
                <a:latin typeface="Verdana"/>
                <a:cs typeface="Verdana"/>
              </a:rPr>
              <a:t>Hakkındaki</a:t>
            </a:r>
            <a:r>
              <a:rPr sz="2750" spc="-240" dirty="0">
                <a:solidFill>
                  <a:srgbClr val="2B2B2E"/>
                </a:solidFill>
                <a:latin typeface="Verdana"/>
                <a:cs typeface="Verdana"/>
              </a:rPr>
              <a:t> </a:t>
            </a:r>
            <a:r>
              <a:rPr sz="2750" spc="-105" dirty="0">
                <a:solidFill>
                  <a:srgbClr val="2B2B2E"/>
                </a:solidFill>
                <a:latin typeface="Verdana"/>
                <a:cs typeface="Verdana"/>
              </a:rPr>
              <a:t>Kanun</a:t>
            </a:r>
            <a:r>
              <a:rPr sz="2750" spc="-240" dirty="0">
                <a:solidFill>
                  <a:srgbClr val="2B2B2E"/>
                </a:solidFill>
                <a:latin typeface="Verdana"/>
                <a:cs typeface="Verdana"/>
              </a:rPr>
              <a:t> </a:t>
            </a:r>
            <a:r>
              <a:rPr sz="2750" spc="-45" dirty="0">
                <a:solidFill>
                  <a:srgbClr val="2B2B2E"/>
                </a:solidFill>
                <a:latin typeface="Verdana"/>
                <a:cs typeface="Verdana"/>
              </a:rPr>
              <a:t>başta</a:t>
            </a:r>
            <a:r>
              <a:rPr sz="2750" spc="-235" dirty="0">
                <a:solidFill>
                  <a:srgbClr val="2B2B2E"/>
                </a:solidFill>
                <a:latin typeface="Verdana"/>
                <a:cs typeface="Verdana"/>
              </a:rPr>
              <a:t> </a:t>
            </a:r>
            <a:r>
              <a:rPr sz="2750" spc="-125" dirty="0">
                <a:solidFill>
                  <a:srgbClr val="2B2B2E"/>
                </a:solidFill>
                <a:latin typeface="Verdana"/>
                <a:cs typeface="Verdana"/>
              </a:rPr>
              <a:t>olmak</a:t>
            </a:r>
            <a:r>
              <a:rPr sz="2750" spc="-240" dirty="0">
                <a:solidFill>
                  <a:srgbClr val="2B2B2E"/>
                </a:solidFill>
                <a:latin typeface="Verdana"/>
                <a:cs typeface="Verdana"/>
              </a:rPr>
              <a:t> </a:t>
            </a:r>
            <a:r>
              <a:rPr sz="2750" spc="-120" dirty="0">
                <a:solidFill>
                  <a:srgbClr val="2B2B2E"/>
                </a:solidFill>
                <a:latin typeface="Verdana"/>
                <a:cs typeface="Verdana"/>
              </a:rPr>
              <a:t>üzere</a:t>
            </a:r>
            <a:r>
              <a:rPr sz="2750" spc="-240" dirty="0">
                <a:solidFill>
                  <a:srgbClr val="2B2B2E"/>
                </a:solidFill>
                <a:latin typeface="Verdana"/>
                <a:cs typeface="Verdana"/>
              </a:rPr>
              <a:t> </a:t>
            </a:r>
            <a:r>
              <a:rPr sz="2750" spc="-90" dirty="0">
                <a:solidFill>
                  <a:srgbClr val="2B2B2E"/>
                </a:solidFill>
                <a:latin typeface="Verdana"/>
                <a:cs typeface="Verdana"/>
              </a:rPr>
              <a:t>ulusal</a:t>
            </a:r>
            <a:r>
              <a:rPr sz="2750" spc="-240" dirty="0">
                <a:solidFill>
                  <a:srgbClr val="2B2B2E"/>
                </a:solidFill>
                <a:latin typeface="Verdana"/>
                <a:cs typeface="Verdana"/>
              </a:rPr>
              <a:t> </a:t>
            </a:r>
            <a:r>
              <a:rPr sz="2750" spc="-145" dirty="0">
                <a:solidFill>
                  <a:srgbClr val="2B2B2E"/>
                </a:solidFill>
                <a:latin typeface="Verdana"/>
                <a:cs typeface="Verdana"/>
              </a:rPr>
              <a:t>ve  </a:t>
            </a:r>
            <a:r>
              <a:rPr sz="2750" spc="-85" dirty="0">
                <a:solidFill>
                  <a:srgbClr val="2B2B2E"/>
                </a:solidFill>
                <a:latin typeface="Verdana"/>
                <a:cs typeface="Verdana"/>
              </a:rPr>
              <a:t>uluslararası </a:t>
            </a:r>
            <a:r>
              <a:rPr sz="2750" spc="-114" dirty="0">
                <a:solidFill>
                  <a:srgbClr val="2B2B2E"/>
                </a:solidFill>
                <a:latin typeface="Verdana"/>
                <a:cs typeface="Verdana"/>
              </a:rPr>
              <a:t>birçok </a:t>
            </a:r>
            <a:r>
              <a:rPr sz="2750" spc="-60" dirty="0">
                <a:solidFill>
                  <a:srgbClr val="2B2B2E"/>
                </a:solidFill>
                <a:latin typeface="Verdana"/>
                <a:cs typeface="Verdana"/>
              </a:rPr>
              <a:t>yasal </a:t>
            </a:r>
            <a:r>
              <a:rPr sz="2750" spc="-100" dirty="0">
                <a:solidFill>
                  <a:srgbClr val="2B2B2E"/>
                </a:solidFill>
                <a:latin typeface="Verdana"/>
                <a:cs typeface="Verdana"/>
              </a:rPr>
              <a:t>haklar</a:t>
            </a:r>
            <a:r>
              <a:rPr sz="2750" spc="-725" dirty="0">
                <a:solidFill>
                  <a:srgbClr val="2B2B2E"/>
                </a:solidFill>
                <a:latin typeface="Verdana"/>
                <a:cs typeface="Verdana"/>
              </a:rPr>
              <a:t> </a:t>
            </a:r>
            <a:r>
              <a:rPr sz="2750" spc="-165" dirty="0">
                <a:solidFill>
                  <a:srgbClr val="2B2B2E"/>
                </a:solidFill>
                <a:latin typeface="Verdana"/>
                <a:cs typeface="Verdana"/>
              </a:rPr>
              <a:t>mevcuttur.</a:t>
            </a:r>
            <a:endParaRPr sz="2750">
              <a:latin typeface="Verdana"/>
              <a:cs typeface="Verdana"/>
            </a:endParaRPr>
          </a:p>
        </p:txBody>
      </p:sp>
      <p:sp>
        <p:nvSpPr>
          <p:cNvPr id="3" name="object 3"/>
          <p:cNvSpPr/>
          <p:nvPr/>
        </p:nvSpPr>
        <p:spPr>
          <a:xfrm>
            <a:off x="1994238" y="4248020"/>
            <a:ext cx="5129683" cy="13928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738261"/>
            <a:ext cx="1459064" cy="182845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5722408"/>
            <a:ext cx="1459064" cy="182845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2000112" y="2670087"/>
            <a:ext cx="6481445" cy="1397000"/>
          </a:xfrm>
          <a:prstGeom prst="rect">
            <a:avLst/>
          </a:prstGeom>
        </p:spPr>
        <p:txBody>
          <a:bodyPr vert="horz" wrap="square" lIns="0" tIns="12700" rIns="0" bIns="0" rtlCol="0">
            <a:spAutoFit/>
          </a:bodyPr>
          <a:lstStyle/>
          <a:p>
            <a:pPr marL="12700">
              <a:lnSpc>
                <a:spcPct val="100000"/>
              </a:lnSpc>
              <a:spcBef>
                <a:spcPts val="100"/>
              </a:spcBef>
            </a:pPr>
            <a:r>
              <a:rPr sz="9000" i="1" spc="-1450" smtClean="0">
                <a:solidFill>
                  <a:srgbClr val="2B2B2E"/>
                </a:solidFill>
                <a:latin typeface="Gabriola" pitchFamily="82" charset="0"/>
                <a:cs typeface="Book Antiqua"/>
              </a:rPr>
              <a:t>YAS</a:t>
            </a:r>
            <a:r>
              <a:rPr lang="tr-TR" sz="9000" i="1" spc="-1450" dirty="0" smtClean="0">
                <a:solidFill>
                  <a:srgbClr val="2B2B2E"/>
                </a:solidFill>
                <a:latin typeface="Gabriola" pitchFamily="82" charset="0"/>
                <a:cs typeface="Book Antiqua"/>
              </a:rPr>
              <a:t>        </a:t>
            </a:r>
            <a:r>
              <a:rPr sz="9000" i="1" spc="-1450" smtClean="0">
                <a:solidFill>
                  <a:srgbClr val="2B2B2E"/>
                </a:solidFill>
                <a:latin typeface="Gabriola" pitchFamily="82" charset="0"/>
                <a:cs typeface="Book Antiqua"/>
              </a:rPr>
              <a:t>A</a:t>
            </a:r>
            <a:r>
              <a:rPr lang="tr-TR" sz="9000" i="1" spc="-1450" dirty="0" smtClean="0">
                <a:solidFill>
                  <a:srgbClr val="2B2B2E"/>
                </a:solidFill>
                <a:latin typeface="Gabriola" pitchFamily="82" charset="0"/>
                <a:cs typeface="Book Antiqua"/>
              </a:rPr>
              <a:t>   </a:t>
            </a:r>
            <a:r>
              <a:rPr sz="9000" i="1" spc="-1450" smtClean="0">
                <a:solidFill>
                  <a:srgbClr val="2B2B2E"/>
                </a:solidFill>
                <a:latin typeface="Gabriola" pitchFamily="82" charset="0"/>
                <a:cs typeface="Book Antiqua"/>
              </a:rPr>
              <a:t>L</a:t>
            </a:r>
            <a:r>
              <a:rPr sz="9000" i="1" spc="-955" smtClean="0">
                <a:solidFill>
                  <a:srgbClr val="2B2B2E"/>
                </a:solidFill>
                <a:latin typeface="Gabriola" pitchFamily="82" charset="0"/>
                <a:cs typeface="Book Antiqua"/>
              </a:rPr>
              <a:t> </a:t>
            </a:r>
            <a:r>
              <a:rPr lang="tr-TR" sz="9000" i="1" spc="-955" dirty="0" smtClean="0">
                <a:solidFill>
                  <a:srgbClr val="2B2B2E"/>
                </a:solidFill>
                <a:latin typeface="Gabriola" pitchFamily="82" charset="0"/>
                <a:cs typeface="Book Antiqua"/>
              </a:rPr>
              <a:t>   </a:t>
            </a:r>
            <a:r>
              <a:rPr sz="9000" i="1" spc="-1689" smtClean="0">
                <a:solidFill>
                  <a:srgbClr val="2B2B2E"/>
                </a:solidFill>
                <a:latin typeface="Gabriola" pitchFamily="82" charset="0"/>
                <a:cs typeface="Book Antiqua"/>
              </a:rPr>
              <a:t>HAKLAR</a:t>
            </a:r>
            <a:endParaRPr sz="9000">
              <a:latin typeface="Gabriola" pitchFamily="82" charset="0"/>
              <a:cs typeface="Book Antiqua"/>
            </a:endParaRPr>
          </a:p>
        </p:txBody>
      </p:sp>
      <p:sp>
        <p:nvSpPr>
          <p:cNvPr id="7" name="Slayt Numarası Yer Tutucusu 6"/>
          <p:cNvSpPr>
            <a:spLocks noGrp="1"/>
          </p:cNvSpPr>
          <p:nvPr>
            <p:ph type="sldNum" sz="quarter" idx="7"/>
          </p:nvPr>
        </p:nvSpPr>
        <p:spPr/>
        <p:txBody>
          <a:bodyPr/>
          <a:lstStyle/>
          <a:p>
            <a:fld id="{B6F15528-21DE-4FAA-801E-634DDDAF4B2B}" type="slidenum">
              <a:rPr lang="tr-TR" smtClean="0"/>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2430100" y="1312668"/>
            <a:ext cx="5414208" cy="852096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19832" y="1766996"/>
            <a:ext cx="10730865" cy="6626225"/>
          </a:xfrm>
          <a:prstGeom prst="rect">
            <a:avLst/>
          </a:prstGeom>
        </p:spPr>
        <p:txBody>
          <a:bodyPr vert="horz" wrap="square" lIns="0" tIns="12700" rIns="0" bIns="0" rtlCol="0">
            <a:spAutoFit/>
          </a:bodyPr>
          <a:lstStyle/>
          <a:p>
            <a:pPr marL="252729" marR="245110" indent="1043940">
              <a:lnSpc>
                <a:spcPct val="115799"/>
              </a:lnSpc>
              <a:spcBef>
                <a:spcPts val="100"/>
              </a:spcBef>
            </a:pPr>
            <a:r>
              <a:rPr sz="3400" spc="-5" dirty="0">
                <a:latin typeface="Arial"/>
                <a:cs typeface="Arial"/>
              </a:rPr>
              <a:t>Ülkemizde bu haklardan yararlanmak için;  Sağlık Bakanlığı tarafından engelli sağlık kurul raporu  vermeye yetkilendirilmiş bir hastaneden aldığı</a:t>
            </a:r>
            <a:r>
              <a:rPr sz="3400" dirty="0">
                <a:latin typeface="Arial"/>
                <a:cs typeface="Arial"/>
              </a:rPr>
              <a:t> </a:t>
            </a:r>
            <a:r>
              <a:rPr sz="3400" spc="-5" dirty="0">
                <a:latin typeface="Arial"/>
                <a:cs typeface="Arial"/>
              </a:rPr>
              <a:t>raporla</a:t>
            </a:r>
            <a:endParaRPr sz="3400">
              <a:latin typeface="Arial"/>
              <a:cs typeface="Arial"/>
            </a:endParaRPr>
          </a:p>
          <a:p>
            <a:pPr marL="12065" marR="5080" algn="ctr">
              <a:lnSpc>
                <a:spcPct val="115799"/>
              </a:lnSpc>
            </a:pPr>
            <a:r>
              <a:rPr sz="3400" spc="-5" dirty="0">
                <a:latin typeface="Arial"/>
                <a:cs typeface="Arial"/>
              </a:rPr>
              <a:t>bireyin en az %40 oranında engelli olduğunu belgelemiş  olması ya</a:t>
            </a:r>
            <a:r>
              <a:rPr sz="3400" spc="-10" dirty="0">
                <a:latin typeface="Arial"/>
                <a:cs typeface="Arial"/>
              </a:rPr>
              <a:t> </a:t>
            </a:r>
            <a:r>
              <a:rPr sz="3400" spc="-5" dirty="0">
                <a:latin typeface="Arial"/>
                <a:cs typeface="Arial"/>
              </a:rPr>
              <a:t>da</a:t>
            </a:r>
            <a:endParaRPr sz="3400">
              <a:latin typeface="Arial"/>
              <a:cs typeface="Arial"/>
            </a:endParaRPr>
          </a:p>
          <a:p>
            <a:pPr marL="156845" marR="149225" algn="ctr">
              <a:lnSpc>
                <a:spcPct val="115799"/>
              </a:lnSpc>
            </a:pPr>
            <a:r>
              <a:rPr sz="3400" spc="-5" dirty="0">
                <a:latin typeface="Arial"/>
                <a:cs typeface="Arial"/>
              </a:rPr>
              <a:t>20 Şubat 2019 tarihinde yayınlanan Çocuklar İçin Özel  Gereksinim Değerlendirmesi Hakkında Yönetmelik  (ÇÖZGER) gereği, "Skolastik Becerilerde Karma Tip  Bozukluk" olarak ifade edilir ve çocukların raporlarına  engel oranı yazılmayarak raporda “özel gereksinim var  (ÖGV)” ibaresinin yer alması</a:t>
            </a:r>
            <a:r>
              <a:rPr sz="3400" spc="-15" dirty="0">
                <a:latin typeface="Arial"/>
                <a:cs typeface="Arial"/>
              </a:rPr>
              <a:t> </a:t>
            </a:r>
            <a:r>
              <a:rPr sz="3400" spc="-5" dirty="0">
                <a:latin typeface="Arial"/>
                <a:cs typeface="Arial"/>
              </a:rPr>
              <a:t>gerekmektedir.</a:t>
            </a:r>
            <a:endParaRPr sz="3400">
              <a:latin typeface="Arial"/>
              <a:cs typeface="Arial"/>
            </a:endParaRPr>
          </a:p>
        </p:txBody>
      </p:sp>
      <p:sp>
        <p:nvSpPr>
          <p:cNvPr id="5" name="Slayt Numarası Yer Tutucusu 4"/>
          <p:cNvSpPr>
            <a:spLocks noGrp="1"/>
          </p:cNvSpPr>
          <p:nvPr>
            <p:ph type="sldNum" sz="quarter" idx="7"/>
          </p:nvPr>
        </p:nvSpPr>
        <p:spPr/>
        <p:txBody>
          <a:bodyPr/>
          <a:lstStyle/>
          <a:p>
            <a:fld id="{B6F15528-21DE-4FAA-801E-634DDDAF4B2B}" type="slidenum">
              <a:rPr lang="tr-TR" smtClean="0"/>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2430100" y="1312668"/>
            <a:ext cx="5414208" cy="852096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428696" y="857220"/>
            <a:ext cx="10812780" cy="8381012"/>
          </a:xfrm>
          <a:prstGeom prst="rect">
            <a:avLst/>
          </a:prstGeom>
        </p:spPr>
        <p:txBody>
          <a:bodyPr vert="horz" wrap="square" lIns="0" tIns="77470" rIns="0" bIns="0" rtlCol="0">
            <a:spAutoFit/>
          </a:bodyPr>
          <a:lstStyle/>
          <a:p>
            <a:pPr marL="12700">
              <a:lnSpc>
                <a:spcPct val="100000"/>
              </a:lnSpc>
              <a:spcBef>
                <a:spcPts val="610"/>
              </a:spcBef>
              <a:buFont typeface="Arial" pitchFamily="34" charset="0"/>
              <a:buChar char="•"/>
            </a:pPr>
            <a:r>
              <a:rPr sz="4000" dirty="0">
                <a:latin typeface="Arial"/>
                <a:cs typeface="Arial"/>
              </a:rPr>
              <a:t>0-36 ay arasında bulunan özel eğitim gereksinimi olan </a:t>
            </a:r>
            <a:r>
              <a:rPr sz="4000">
                <a:latin typeface="Arial"/>
                <a:cs typeface="Arial"/>
              </a:rPr>
              <a:t>çocuklar</a:t>
            </a:r>
            <a:r>
              <a:rPr sz="4000" spc="-60">
                <a:latin typeface="Arial"/>
                <a:cs typeface="Arial"/>
              </a:rPr>
              <a:t> </a:t>
            </a:r>
            <a:r>
              <a:rPr sz="4000" smtClean="0">
                <a:latin typeface="Arial"/>
                <a:cs typeface="Arial"/>
              </a:rPr>
              <a:t>için</a:t>
            </a:r>
            <a:r>
              <a:rPr lang="tr-TR" sz="4000" dirty="0" smtClean="0">
                <a:latin typeface="Arial"/>
                <a:cs typeface="Arial"/>
              </a:rPr>
              <a:t> </a:t>
            </a:r>
            <a:r>
              <a:rPr sz="4000" b="1" i="1" smtClean="0">
                <a:latin typeface="Arial"/>
                <a:cs typeface="Arial"/>
              </a:rPr>
              <a:t>erken </a:t>
            </a:r>
            <a:r>
              <a:rPr sz="4000" b="1" i="1" dirty="0">
                <a:latin typeface="Arial"/>
                <a:cs typeface="Arial"/>
              </a:rPr>
              <a:t>çocukluk </a:t>
            </a:r>
            <a:r>
              <a:rPr sz="4000" dirty="0">
                <a:latin typeface="Arial"/>
                <a:cs typeface="Arial"/>
              </a:rPr>
              <a:t>dönemi eğitim</a:t>
            </a:r>
            <a:r>
              <a:rPr sz="4000" spc="-20" dirty="0">
                <a:latin typeface="Arial"/>
                <a:cs typeface="Arial"/>
              </a:rPr>
              <a:t> </a:t>
            </a:r>
            <a:r>
              <a:rPr sz="4000">
                <a:latin typeface="Arial"/>
                <a:cs typeface="Arial"/>
              </a:rPr>
              <a:t>hizmeti</a:t>
            </a:r>
            <a:r>
              <a:rPr sz="4000" smtClean="0">
                <a:latin typeface="Arial"/>
                <a:cs typeface="Arial"/>
              </a:rPr>
              <a:t>,</a:t>
            </a:r>
            <a:endParaRPr lang="tr-TR" sz="4000" dirty="0" smtClean="0">
              <a:latin typeface="Arial"/>
              <a:cs typeface="Arial"/>
            </a:endParaRPr>
          </a:p>
          <a:p>
            <a:pPr marL="12700">
              <a:lnSpc>
                <a:spcPct val="100000"/>
              </a:lnSpc>
              <a:spcBef>
                <a:spcPts val="509"/>
              </a:spcBef>
              <a:buFont typeface="Arial" pitchFamily="34" charset="0"/>
              <a:buChar char="•"/>
            </a:pPr>
            <a:endParaRPr sz="4000">
              <a:latin typeface="Arial"/>
              <a:cs typeface="Arial"/>
            </a:endParaRPr>
          </a:p>
          <a:p>
            <a:pPr marL="12700" marR="594995" indent="95250">
              <a:lnSpc>
                <a:spcPct val="115700"/>
              </a:lnSpc>
              <a:buFont typeface="Arial" pitchFamily="34" charset="0"/>
              <a:buChar char="•"/>
            </a:pPr>
            <a:r>
              <a:rPr sz="4000" dirty="0">
                <a:latin typeface="Arial"/>
                <a:cs typeface="Arial"/>
              </a:rPr>
              <a:t>- Zorunlu öğrenim çağındaki özel eğitim gereksinimi olan  öğrencilerden sağlık problemi nedeniyle en az on iki hafta süreyle  örgün eğitim kurumlarından yararlanamayacağı ya da</a:t>
            </a:r>
            <a:r>
              <a:rPr sz="4000" spc="-100" dirty="0">
                <a:latin typeface="Arial"/>
                <a:cs typeface="Arial"/>
              </a:rPr>
              <a:t> </a:t>
            </a:r>
            <a:r>
              <a:rPr sz="4000" dirty="0">
                <a:latin typeface="Arial"/>
                <a:cs typeface="Arial"/>
              </a:rPr>
              <a:t>yararlanması  durumunda sağlığı açısından risk oluşturacağını belgelendiren  bireylere </a:t>
            </a:r>
            <a:r>
              <a:rPr sz="4000" b="1" i="1" dirty="0">
                <a:latin typeface="Arial"/>
                <a:cs typeface="Arial"/>
              </a:rPr>
              <a:t>evde eğitim</a:t>
            </a:r>
            <a:r>
              <a:rPr sz="4000" b="1" i="1" spc="-10" dirty="0">
                <a:latin typeface="Arial"/>
                <a:cs typeface="Arial"/>
              </a:rPr>
              <a:t> </a:t>
            </a:r>
            <a:r>
              <a:rPr sz="4000" b="1" i="1">
                <a:latin typeface="Arial"/>
                <a:cs typeface="Arial"/>
              </a:rPr>
              <a:t>hizmeti</a:t>
            </a:r>
            <a:r>
              <a:rPr sz="4000" b="1" i="1" smtClean="0">
                <a:latin typeface="Arial"/>
                <a:cs typeface="Arial"/>
              </a:rPr>
              <a:t>,</a:t>
            </a:r>
            <a:endParaRPr sz="4000">
              <a:latin typeface="Arial"/>
              <a:cs typeface="Arial"/>
            </a:endParaRPr>
          </a:p>
        </p:txBody>
      </p:sp>
      <p:sp>
        <p:nvSpPr>
          <p:cNvPr id="9" name="Slayt Numarası Yer Tutucusu 8"/>
          <p:cNvSpPr>
            <a:spLocks noGrp="1"/>
          </p:cNvSpPr>
          <p:nvPr>
            <p:ph type="sldNum" sz="quarter" idx="7"/>
          </p:nvPr>
        </p:nvSpPr>
        <p:spPr/>
        <p:txBody>
          <a:bodyPr/>
          <a:lstStyle/>
          <a:p>
            <a:fld id="{B6F15528-21DE-4FAA-801E-634DDDAF4B2B}" type="slidenum">
              <a:rPr lang="tr-TR" smtClean="0"/>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2430100" y="1312668"/>
            <a:ext cx="5414208" cy="8520962"/>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1428696" y="1428724"/>
            <a:ext cx="10812780" cy="8432180"/>
          </a:xfrm>
          <a:prstGeom prst="rect">
            <a:avLst/>
          </a:prstGeom>
        </p:spPr>
        <p:txBody>
          <a:bodyPr vert="horz" wrap="square" lIns="0" tIns="77470" rIns="0" bIns="0" rtlCol="0">
            <a:spAutoFit/>
          </a:bodyPr>
          <a:lstStyle/>
          <a:p>
            <a:pPr marL="12700" marR="41910">
              <a:lnSpc>
                <a:spcPct val="115700"/>
              </a:lnSpc>
              <a:buFont typeface="Arial" pitchFamily="34" charset="0"/>
              <a:buChar char="•"/>
            </a:pPr>
            <a:r>
              <a:rPr sz="3600" smtClean="0">
                <a:latin typeface="Arial"/>
                <a:cs typeface="Arial"/>
              </a:rPr>
              <a:t>- </a:t>
            </a:r>
            <a:r>
              <a:rPr sz="3600" dirty="0">
                <a:latin typeface="Arial"/>
                <a:cs typeface="Arial"/>
              </a:rPr>
              <a:t>Zorunlu öğrenim çağındaki özel eğitim gereksinimi olan</a:t>
            </a:r>
            <a:r>
              <a:rPr sz="3600" spc="-100" dirty="0">
                <a:latin typeface="Arial"/>
                <a:cs typeface="Arial"/>
              </a:rPr>
              <a:t> </a:t>
            </a:r>
            <a:r>
              <a:rPr sz="3600" dirty="0">
                <a:latin typeface="Arial"/>
                <a:cs typeface="Arial"/>
              </a:rPr>
              <a:t>öğrencilerden  sağlık problemi nedeniyle sağlık kuruluşlarında yatarak tedavi gören  öğrencilerin eğitimlerini sürdürmeleri için </a:t>
            </a:r>
            <a:r>
              <a:rPr sz="3600" b="1" i="1" dirty="0">
                <a:latin typeface="Arial"/>
                <a:cs typeface="Arial"/>
              </a:rPr>
              <a:t>hastaneler bünyesinde  açılan sınıflarda eğitim</a:t>
            </a:r>
            <a:r>
              <a:rPr sz="3600" b="1" i="1" spc="-5" dirty="0">
                <a:latin typeface="Arial"/>
                <a:cs typeface="Arial"/>
              </a:rPr>
              <a:t> </a:t>
            </a:r>
            <a:r>
              <a:rPr sz="3600" b="1" i="1">
                <a:latin typeface="Arial"/>
                <a:cs typeface="Arial"/>
              </a:rPr>
              <a:t>hizmeti</a:t>
            </a:r>
            <a:r>
              <a:rPr sz="3600" b="1" i="1" smtClean="0">
                <a:latin typeface="Arial"/>
                <a:cs typeface="Arial"/>
              </a:rPr>
              <a:t>,</a:t>
            </a:r>
            <a:endParaRPr lang="tr-TR" sz="3600" b="1" i="1" dirty="0" smtClean="0">
              <a:latin typeface="Arial"/>
              <a:cs typeface="Arial"/>
            </a:endParaRPr>
          </a:p>
          <a:p>
            <a:pPr marL="12700" marR="41910">
              <a:lnSpc>
                <a:spcPct val="115700"/>
              </a:lnSpc>
              <a:buFont typeface="Arial" pitchFamily="34" charset="0"/>
              <a:buChar char="•"/>
            </a:pPr>
            <a:endParaRPr sz="3600">
              <a:latin typeface="Arial"/>
              <a:cs typeface="Arial"/>
            </a:endParaRPr>
          </a:p>
          <a:p>
            <a:pPr marL="12700" marR="5080" indent="95250">
              <a:lnSpc>
                <a:spcPct val="115700"/>
              </a:lnSpc>
              <a:buFont typeface="Arial" pitchFamily="34" charset="0"/>
              <a:buChar char="•"/>
            </a:pPr>
            <a:r>
              <a:rPr sz="3600" dirty="0">
                <a:latin typeface="Arial"/>
                <a:cs typeface="Arial"/>
              </a:rPr>
              <a:t>- Özel eğitim gereksinimi olan bireylerin mesleki, teknik, sosyal veya  kültürel alanlarda bilgi ve becerilerle donatılması, onların hayata  kazandırılması, üretken bireyler hâline getirilmesi amacıyla bu</a:t>
            </a:r>
            <a:r>
              <a:rPr sz="3600" spc="-100" dirty="0">
                <a:latin typeface="Arial"/>
                <a:cs typeface="Arial"/>
              </a:rPr>
              <a:t> </a:t>
            </a:r>
            <a:r>
              <a:rPr sz="3600" dirty="0">
                <a:latin typeface="Arial"/>
                <a:cs typeface="Arial"/>
              </a:rPr>
              <a:t>bireylere  halk eğitim merkezleri tarafından </a:t>
            </a:r>
            <a:r>
              <a:rPr sz="3600" b="1" i="1" dirty="0">
                <a:latin typeface="Arial"/>
                <a:cs typeface="Arial"/>
              </a:rPr>
              <a:t>yaygın eğitim hizmetleri  </a:t>
            </a:r>
            <a:r>
              <a:rPr sz="3600" dirty="0">
                <a:latin typeface="Arial"/>
                <a:cs typeface="Arial"/>
              </a:rPr>
              <a:t>verilebilmektedir.</a:t>
            </a:r>
            <a:endParaRPr sz="3600">
              <a:latin typeface="Arial"/>
              <a:cs typeface="Arial"/>
            </a:endParaRPr>
          </a:p>
        </p:txBody>
      </p:sp>
      <p:sp>
        <p:nvSpPr>
          <p:cNvPr id="9" name="Slayt Numarası Yer Tutucusu 8"/>
          <p:cNvSpPr>
            <a:spLocks noGrp="1"/>
          </p:cNvSpPr>
          <p:nvPr>
            <p:ph type="sldNum" sz="quarter" idx="7"/>
          </p:nvPr>
        </p:nvSpPr>
        <p:spPr/>
        <p:txBody>
          <a:bodyPr/>
          <a:lstStyle/>
          <a:p>
            <a:fld id="{B6F15528-21DE-4FAA-801E-634DDDAF4B2B}" type="slidenum">
              <a:rPr lang="tr-TR" smtClean="0"/>
              <a:pPr/>
              <a:t>54</a:t>
            </a:fld>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chemeClr val="tx2">
              <a:lumMod val="20000"/>
              <a:lumOff val="80000"/>
            </a:schemeClr>
          </a:solidFill>
        </p:spPr>
        <p:txBody>
          <a:bodyPr wrap="square" lIns="0" tIns="0" rIns="0" bIns="0" rtlCol="0"/>
          <a:lstStyle/>
          <a:p>
            <a:endParaRPr/>
          </a:p>
        </p:txBody>
      </p:sp>
      <p:sp>
        <p:nvSpPr>
          <p:cNvPr id="3" name="object 3"/>
          <p:cNvSpPr/>
          <p:nvPr/>
        </p:nvSpPr>
        <p:spPr>
          <a:xfrm>
            <a:off x="12430100" y="1312668"/>
            <a:ext cx="5414208" cy="852096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80879" y="2072425"/>
            <a:ext cx="104775" cy="10477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80879" y="3063025"/>
            <a:ext cx="104775" cy="10477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80879" y="3558325"/>
            <a:ext cx="104775" cy="10477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80879" y="4053625"/>
            <a:ext cx="104775" cy="10477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580879" y="5539525"/>
            <a:ext cx="104775" cy="10477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580879" y="6530125"/>
            <a:ext cx="104775" cy="104774"/>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580879" y="7520725"/>
            <a:ext cx="104775" cy="10477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580879" y="8016025"/>
            <a:ext cx="104775" cy="10477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580879" y="8511325"/>
            <a:ext cx="104775" cy="10477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580879" y="9006625"/>
            <a:ext cx="104775" cy="104774"/>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1848720" y="1787939"/>
            <a:ext cx="10203815" cy="7454900"/>
          </a:xfrm>
          <a:prstGeom prst="rect">
            <a:avLst/>
          </a:prstGeom>
        </p:spPr>
        <p:txBody>
          <a:bodyPr vert="horz" wrap="square" lIns="0" tIns="12700" rIns="0" bIns="0" rtlCol="0">
            <a:spAutoFit/>
          </a:bodyPr>
          <a:lstStyle/>
          <a:p>
            <a:pPr marL="12700" marR="2002155">
              <a:lnSpc>
                <a:spcPct val="116100"/>
              </a:lnSpc>
              <a:spcBef>
                <a:spcPts val="100"/>
              </a:spcBef>
            </a:pPr>
            <a:r>
              <a:rPr sz="2800" spc="-5" dirty="0">
                <a:latin typeface="Arial"/>
                <a:cs typeface="Arial"/>
              </a:rPr>
              <a:t>Özel eğitim gereksinimi olan bireylerin destek eğitim  hizmetlerinden</a:t>
            </a:r>
            <a:r>
              <a:rPr sz="2800" spc="-10" dirty="0">
                <a:latin typeface="Arial"/>
                <a:cs typeface="Arial"/>
              </a:rPr>
              <a:t> </a:t>
            </a:r>
            <a:r>
              <a:rPr sz="2800" spc="-5" dirty="0">
                <a:latin typeface="Arial"/>
                <a:cs typeface="Arial"/>
              </a:rPr>
              <a:t>faydalanması</a:t>
            </a:r>
            <a:endParaRPr sz="2800">
              <a:latin typeface="Arial"/>
              <a:cs typeface="Arial"/>
            </a:endParaRPr>
          </a:p>
          <a:p>
            <a:pPr marL="12700" marR="6487795">
              <a:lnSpc>
                <a:spcPct val="116100"/>
              </a:lnSpc>
            </a:pPr>
            <a:r>
              <a:rPr sz="2800" spc="-5" dirty="0">
                <a:latin typeface="Arial"/>
                <a:cs typeface="Arial"/>
              </a:rPr>
              <a:t>Destek eğitim odası  Sınav Tedbir</a:t>
            </a:r>
            <a:r>
              <a:rPr sz="2800" spc="-60" dirty="0">
                <a:latin typeface="Arial"/>
                <a:cs typeface="Arial"/>
              </a:rPr>
              <a:t> </a:t>
            </a:r>
            <a:r>
              <a:rPr sz="2800" spc="-5" dirty="0">
                <a:latin typeface="Arial"/>
                <a:cs typeface="Arial"/>
              </a:rPr>
              <a:t>Hizmetleri</a:t>
            </a:r>
            <a:endParaRPr sz="2800">
              <a:latin typeface="Arial"/>
              <a:cs typeface="Arial"/>
            </a:endParaRPr>
          </a:p>
          <a:p>
            <a:pPr marL="12700">
              <a:lnSpc>
                <a:spcPct val="100000"/>
              </a:lnSpc>
              <a:spcBef>
                <a:spcPts val="535"/>
              </a:spcBef>
            </a:pPr>
            <a:r>
              <a:rPr sz="2800" spc="-5" dirty="0">
                <a:latin typeface="Arial"/>
                <a:cs typeface="Arial"/>
              </a:rPr>
              <a:t>Üniversite sınav</a:t>
            </a:r>
            <a:r>
              <a:rPr sz="2800" spc="-10" dirty="0">
                <a:latin typeface="Arial"/>
                <a:cs typeface="Arial"/>
              </a:rPr>
              <a:t> </a:t>
            </a:r>
            <a:r>
              <a:rPr sz="2800" spc="-5" dirty="0">
                <a:latin typeface="Arial"/>
                <a:cs typeface="Arial"/>
              </a:rPr>
              <a:t>başvurusu</a:t>
            </a:r>
            <a:endParaRPr sz="2800">
              <a:latin typeface="Arial"/>
              <a:cs typeface="Arial"/>
            </a:endParaRPr>
          </a:p>
          <a:p>
            <a:pPr>
              <a:lnSpc>
                <a:spcPct val="100000"/>
              </a:lnSpc>
            </a:pPr>
            <a:endParaRPr sz="3100">
              <a:latin typeface="Times New Roman"/>
              <a:cs typeface="Times New Roman"/>
            </a:endParaRPr>
          </a:p>
          <a:p>
            <a:pPr>
              <a:lnSpc>
                <a:spcPct val="100000"/>
              </a:lnSpc>
              <a:spcBef>
                <a:spcPts val="40"/>
              </a:spcBef>
            </a:pPr>
            <a:endParaRPr sz="3650">
              <a:latin typeface="Times New Roman"/>
              <a:cs typeface="Times New Roman"/>
            </a:endParaRPr>
          </a:p>
          <a:p>
            <a:pPr marL="12700" marR="795655">
              <a:lnSpc>
                <a:spcPct val="116100"/>
              </a:lnSpc>
            </a:pPr>
            <a:r>
              <a:rPr sz="2800" spc="-5" dirty="0">
                <a:latin typeface="Arial"/>
                <a:cs typeface="Arial"/>
              </a:rPr>
              <a:t>https://khgmcalisanhaklaridb.saglik.gov.tr/TR,54457/engelli-  haklari-rehberi.html</a:t>
            </a:r>
            <a:endParaRPr sz="2800">
              <a:latin typeface="Arial"/>
              <a:cs typeface="Arial"/>
            </a:endParaRPr>
          </a:p>
          <a:p>
            <a:pPr marL="12700" marR="5080">
              <a:lnSpc>
                <a:spcPct val="116100"/>
              </a:lnSpc>
            </a:pPr>
            <a:r>
              <a:rPr sz="2800" spc="-5" dirty="0">
                <a:latin typeface="Arial"/>
                <a:cs typeface="Arial"/>
              </a:rPr>
              <a:t>https</a:t>
            </a:r>
            <a:r>
              <a:rPr sz="2800" spc="-5" dirty="0">
                <a:latin typeface="Arial"/>
                <a:cs typeface="Arial"/>
                <a:hlinkClick r:id="rId5"/>
              </a:rPr>
              <a:t>://www.ailevecalisma.gov.tr/tr-tr/sss/engelli-ve-yasli- </a:t>
            </a:r>
            <a:r>
              <a:rPr sz="2800" spc="-5" dirty="0">
                <a:latin typeface="Arial"/>
                <a:cs typeface="Arial"/>
              </a:rPr>
              <a:t> hizmetleri-genel-mudurlugu/  https://ailevecalisma.gov.tr/media/19199/engelli-bilgilendirme.pdf  Sosyal Hizmetler ALO</a:t>
            </a:r>
            <a:r>
              <a:rPr sz="2800" spc="-10" dirty="0">
                <a:latin typeface="Arial"/>
                <a:cs typeface="Arial"/>
              </a:rPr>
              <a:t> </a:t>
            </a:r>
            <a:r>
              <a:rPr sz="2800" spc="-5" dirty="0">
                <a:latin typeface="Arial"/>
                <a:cs typeface="Arial"/>
              </a:rPr>
              <a:t>183</a:t>
            </a:r>
            <a:endParaRPr sz="2800">
              <a:latin typeface="Arial"/>
              <a:cs typeface="Arial"/>
            </a:endParaRPr>
          </a:p>
          <a:p>
            <a:pPr marL="12700">
              <a:lnSpc>
                <a:spcPct val="100000"/>
              </a:lnSpc>
              <a:spcBef>
                <a:spcPts val="540"/>
              </a:spcBef>
            </a:pPr>
            <a:r>
              <a:rPr sz="2800" spc="-5" dirty="0">
                <a:latin typeface="Arial"/>
                <a:cs typeface="Arial"/>
              </a:rPr>
              <a:t>Sosyal Yardımlar ALO</a:t>
            </a:r>
            <a:r>
              <a:rPr sz="2800" spc="-10" dirty="0">
                <a:latin typeface="Arial"/>
                <a:cs typeface="Arial"/>
              </a:rPr>
              <a:t> </a:t>
            </a:r>
            <a:r>
              <a:rPr sz="2800" spc="-5" dirty="0">
                <a:latin typeface="Arial"/>
                <a:cs typeface="Arial"/>
              </a:rPr>
              <a:t>144</a:t>
            </a:r>
            <a:endParaRPr sz="2800">
              <a:latin typeface="Arial"/>
              <a:cs typeface="Arial"/>
            </a:endParaRPr>
          </a:p>
          <a:p>
            <a:pPr marL="12700">
              <a:lnSpc>
                <a:spcPct val="100000"/>
              </a:lnSpc>
              <a:spcBef>
                <a:spcPts val="540"/>
              </a:spcBef>
            </a:pPr>
            <a:r>
              <a:rPr sz="2800" spc="-5" dirty="0">
                <a:latin typeface="Arial"/>
                <a:cs typeface="Arial"/>
              </a:rPr>
              <a:t>Millî Eğitim Bakanlığı ALO MEBIM 444</a:t>
            </a:r>
            <a:r>
              <a:rPr sz="2800" spc="-10" dirty="0">
                <a:latin typeface="Arial"/>
                <a:cs typeface="Arial"/>
              </a:rPr>
              <a:t> </a:t>
            </a:r>
            <a:r>
              <a:rPr sz="2800" spc="-5" dirty="0">
                <a:latin typeface="Arial"/>
                <a:cs typeface="Arial"/>
              </a:rPr>
              <a:t>0632</a:t>
            </a:r>
            <a:endParaRPr sz="2800">
              <a:latin typeface="Arial"/>
              <a:cs typeface="Arial"/>
            </a:endParaRPr>
          </a:p>
        </p:txBody>
      </p:sp>
      <p:sp>
        <p:nvSpPr>
          <p:cNvPr id="15" name="Slayt Numarası Yer Tutucusu 14"/>
          <p:cNvSpPr>
            <a:spLocks noGrp="1"/>
          </p:cNvSpPr>
          <p:nvPr>
            <p:ph type="sldNum" sz="quarter" idx="7"/>
          </p:nvPr>
        </p:nvSpPr>
        <p:spPr/>
        <p:txBody>
          <a:bodyPr/>
          <a:lstStyle/>
          <a:p>
            <a:fld id="{B6F15528-21DE-4FAA-801E-634DDDAF4B2B}" type="slidenum">
              <a:rPr lang="tr-TR" smtClean="0"/>
              <a:pPr/>
              <a:t>55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59224" y="679004"/>
            <a:ext cx="6962916" cy="142801"/>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799184" y="3150468"/>
            <a:ext cx="15697744" cy="5073184"/>
          </a:xfrm>
          <a:prstGeom prst="rect">
            <a:avLst/>
          </a:prstGeom>
        </p:spPr>
        <p:txBody>
          <a:bodyPr vert="horz" wrap="square" lIns="0" tIns="71120" rIns="0" bIns="0" rtlCol="0">
            <a:spAutoFit/>
          </a:bodyPr>
          <a:lstStyle/>
          <a:p>
            <a:pPr marL="12700" marR="5080">
              <a:lnSpc>
                <a:spcPts val="4200"/>
              </a:lnSpc>
              <a:spcBef>
                <a:spcPts val="560"/>
              </a:spcBef>
            </a:pPr>
            <a:r>
              <a:rPr sz="4400" spc="5" dirty="0">
                <a:solidFill>
                  <a:srgbClr val="2B2B2E"/>
                </a:solidFill>
                <a:latin typeface="Arial"/>
                <a:cs typeface="Arial"/>
              </a:rPr>
              <a:t>Özel öğrenme güçlüğü </a:t>
            </a:r>
            <a:r>
              <a:rPr sz="4400" dirty="0">
                <a:solidFill>
                  <a:srgbClr val="2B2B2E"/>
                </a:solidFill>
                <a:latin typeface="Arial"/>
                <a:cs typeface="Arial"/>
              </a:rPr>
              <a:t>dili yazılı </a:t>
            </a:r>
            <a:r>
              <a:rPr sz="4400" spc="5" dirty="0">
                <a:solidFill>
                  <a:srgbClr val="2B2B2E"/>
                </a:solidFill>
                <a:latin typeface="Arial"/>
                <a:cs typeface="Arial"/>
              </a:rPr>
              <a:t>ya da sözlü anlamak ve </a:t>
            </a:r>
            <a:r>
              <a:rPr sz="4400" dirty="0">
                <a:solidFill>
                  <a:srgbClr val="2B2B2E"/>
                </a:solidFill>
                <a:latin typeface="Arial"/>
                <a:cs typeface="Arial"/>
              </a:rPr>
              <a:t>kullanabilmek  için gerekli </a:t>
            </a:r>
            <a:r>
              <a:rPr sz="4400" spc="5" dirty="0">
                <a:solidFill>
                  <a:srgbClr val="2B2B2E"/>
                </a:solidFill>
                <a:latin typeface="Arial"/>
                <a:cs typeface="Arial"/>
              </a:rPr>
              <a:t>olan </a:t>
            </a:r>
            <a:r>
              <a:rPr sz="4400" dirty="0">
                <a:solidFill>
                  <a:srgbClr val="2B2B2E"/>
                </a:solidFill>
                <a:latin typeface="Arial"/>
                <a:cs typeface="Arial"/>
              </a:rPr>
              <a:t>bilgi </a:t>
            </a:r>
            <a:r>
              <a:rPr sz="4400" spc="5" dirty="0">
                <a:solidFill>
                  <a:srgbClr val="2B2B2E"/>
                </a:solidFill>
                <a:latin typeface="Arial"/>
                <a:cs typeface="Arial"/>
              </a:rPr>
              <a:t>alma </a:t>
            </a:r>
            <a:r>
              <a:rPr sz="4400" dirty="0">
                <a:solidFill>
                  <a:srgbClr val="2B2B2E"/>
                </a:solidFill>
                <a:latin typeface="Arial"/>
                <a:cs typeface="Arial"/>
              </a:rPr>
              <a:t>süreçlerinin birinde </a:t>
            </a:r>
            <a:r>
              <a:rPr sz="4400" spc="5" dirty="0">
                <a:solidFill>
                  <a:srgbClr val="2B2B2E"/>
                </a:solidFill>
                <a:latin typeface="Arial"/>
                <a:cs typeface="Arial"/>
              </a:rPr>
              <a:t>veya </a:t>
            </a:r>
            <a:r>
              <a:rPr sz="4400" dirty="0">
                <a:solidFill>
                  <a:srgbClr val="2B2B2E"/>
                </a:solidFill>
                <a:latin typeface="Arial"/>
                <a:cs typeface="Arial"/>
              </a:rPr>
              <a:t>birkaçında </a:t>
            </a:r>
            <a:r>
              <a:rPr sz="4400" spc="5" dirty="0">
                <a:solidFill>
                  <a:srgbClr val="2B2B2E"/>
                </a:solidFill>
                <a:latin typeface="Arial"/>
                <a:cs typeface="Arial"/>
              </a:rPr>
              <a:t>ortaya  çıkan ve dinleme, konuşma, </a:t>
            </a:r>
            <a:r>
              <a:rPr sz="4400" b="1" spc="5" dirty="0">
                <a:solidFill>
                  <a:srgbClr val="2B2B2E"/>
                </a:solidFill>
                <a:latin typeface="Arial"/>
                <a:cs typeface="Arial"/>
              </a:rPr>
              <a:t>okuma, yazma</a:t>
            </a:r>
            <a:r>
              <a:rPr sz="4400" spc="5" dirty="0">
                <a:solidFill>
                  <a:srgbClr val="2B2B2E"/>
                </a:solidFill>
                <a:latin typeface="Arial"/>
                <a:cs typeface="Arial"/>
              </a:rPr>
              <a:t>, heceleme, </a:t>
            </a:r>
            <a:r>
              <a:rPr sz="4400" dirty="0">
                <a:solidFill>
                  <a:srgbClr val="2B2B2E"/>
                </a:solidFill>
                <a:latin typeface="Arial"/>
                <a:cs typeface="Arial"/>
              </a:rPr>
              <a:t>dikkat  yoğunlaştırma </a:t>
            </a:r>
            <a:r>
              <a:rPr sz="4400" spc="5" dirty="0">
                <a:solidFill>
                  <a:srgbClr val="2B2B2E"/>
                </a:solidFill>
                <a:latin typeface="Arial"/>
                <a:cs typeface="Arial"/>
              </a:rPr>
              <a:t>ya da </a:t>
            </a:r>
            <a:r>
              <a:rPr sz="4400" b="1" spc="5" dirty="0">
                <a:solidFill>
                  <a:srgbClr val="2B2B2E"/>
                </a:solidFill>
                <a:latin typeface="Arial"/>
                <a:cs typeface="Arial"/>
              </a:rPr>
              <a:t>matematiksel </a:t>
            </a:r>
            <a:r>
              <a:rPr sz="4400" b="1" dirty="0">
                <a:solidFill>
                  <a:srgbClr val="2B2B2E"/>
                </a:solidFill>
                <a:latin typeface="Arial"/>
                <a:cs typeface="Arial"/>
              </a:rPr>
              <a:t>işlemleri </a:t>
            </a:r>
            <a:r>
              <a:rPr sz="4400" spc="5" dirty="0">
                <a:solidFill>
                  <a:srgbClr val="2B2B2E"/>
                </a:solidFill>
                <a:latin typeface="Arial"/>
                <a:cs typeface="Arial"/>
              </a:rPr>
              <a:t>yapma</a:t>
            </a:r>
            <a:r>
              <a:rPr sz="4400" spc="40" dirty="0">
                <a:solidFill>
                  <a:srgbClr val="2B2B2E"/>
                </a:solidFill>
                <a:latin typeface="Arial"/>
                <a:cs typeface="Arial"/>
              </a:rPr>
              <a:t> </a:t>
            </a:r>
            <a:r>
              <a:rPr sz="4400" dirty="0" err="1">
                <a:solidFill>
                  <a:srgbClr val="2B2B2E"/>
                </a:solidFill>
                <a:latin typeface="Arial"/>
                <a:cs typeface="Arial"/>
              </a:rPr>
              <a:t>güçlüğüdür</a:t>
            </a:r>
            <a:r>
              <a:rPr sz="4400" dirty="0" smtClean="0">
                <a:solidFill>
                  <a:srgbClr val="2B2B2E"/>
                </a:solidFill>
                <a:latin typeface="Arial"/>
                <a:cs typeface="Arial"/>
              </a:rPr>
              <a:t>.</a:t>
            </a:r>
            <a:endParaRPr lang="tr-TR" sz="4400" dirty="0" smtClean="0">
              <a:solidFill>
                <a:srgbClr val="2B2B2E"/>
              </a:solidFill>
              <a:latin typeface="Arial"/>
              <a:cs typeface="Arial"/>
            </a:endParaRPr>
          </a:p>
          <a:p>
            <a:pPr marL="12700" marR="5080">
              <a:lnSpc>
                <a:spcPts val="4200"/>
              </a:lnSpc>
              <a:spcBef>
                <a:spcPts val="560"/>
              </a:spcBef>
            </a:pPr>
            <a:endParaRPr lang="tr-TR" sz="4400" dirty="0" smtClean="0">
              <a:solidFill>
                <a:srgbClr val="2B2B2E"/>
              </a:solidFill>
              <a:latin typeface="Arial"/>
              <a:cs typeface="Arial"/>
            </a:endParaRPr>
          </a:p>
          <a:p>
            <a:pPr marL="12700" marR="5080">
              <a:lnSpc>
                <a:spcPts val="4200"/>
              </a:lnSpc>
              <a:spcBef>
                <a:spcPts val="560"/>
              </a:spcBef>
            </a:pPr>
            <a:r>
              <a:rPr lang="tr-TR" sz="4400" dirty="0">
                <a:latin typeface="Arial"/>
                <a:cs typeface="Arial"/>
              </a:rPr>
              <a:t>Özel öğrenme </a:t>
            </a:r>
            <a:r>
              <a:rPr lang="tr-TR" sz="4400" dirty="0" smtClean="0">
                <a:latin typeface="Arial"/>
                <a:cs typeface="Arial"/>
              </a:rPr>
              <a:t>güçlüğü genel </a:t>
            </a:r>
            <a:r>
              <a:rPr lang="tr-TR" sz="4400" dirty="0">
                <a:latin typeface="Arial"/>
                <a:cs typeface="Arial"/>
              </a:rPr>
              <a:t>olarak normal </a:t>
            </a:r>
            <a:r>
              <a:rPr lang="tr-TR" sz="4400" dirty="0" smtClean="0">
                <a:latin typeface="Arial"/>
                <a:cs typeface="Arial"/>
              </a:rPr>
              <a:t>ya da </a:t>
            </a:r>
            <a:r>
              <a:rPr lang="tr-TR" sz="4400" dirty="0">
                <a:latin typeface="Arial"/>
                <a:cs typeface="Arial"/>
              </a:rPr>
              <a:t>normalüstü </a:t>
            </a:r>
            <a:r>
              <a:rPr lang="tr-TR" sz="4400" dirty="0" smtClean="0">
                <a:latin typeface="Arial"/>
                <a:cs typeface="Arial"/>
              </a:rPr>
              <a:t>zekâ seviyesine sahip olunmasına rağmen akademik alanlarda ciddi problemler yaşanması şeklinde tanımlanmaktadır</a:t>
            </a:r>
            <a:endParaRPr sz="4400" dirty="0">
              <a:latin typeface="Arial"/>
              <a:cs typeface="Arial"/>
            </a:endParaRPr>
          </a:p>
        </p:txBody>
      </p:sp>
      <p:sp>
        <p:nvSpPr>
          <p:cNvPr id="4" name="object 4"/>
          <p:cNvSpPr/>
          <p:nvPr/>
        </p:nvSpPr>
        <p:spPr>
          <a:xfrm>
            <a:off x="1887313" y="2941877"/>
            <a:ext cx="5129683" cy="13928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183060"/>
            <a:ext cx="1459064" cy="1828459"/>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5722416"/>
            <a:ext cx="1459064" cy="1828459"/>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173016" y="1398789"/>
            <a:ext cx="3049905" cy="1397000"/>
          </a:xfrm>
          <a:prstGeom prst="rect">
            <a:avLst/>
          </a:prstGeom>
        </p:spPr>
        <p:txBody>
          <a:bodyPr vert="horz" wrap="square" lIns="0" tIns="12700" rIns="0" bIns="0" rtlCol="0">
            <a:spAutoFit/>
          </a:bodyPr>
          <a:lstStyle/>
          <a:p>
            <a:pPr marL="12700">
              <a:lnSpc>
                <a:spcPct val="100000"/>
              </a:lnSpc>
              <a:spcBef>
                <a:spcPts val="100"/>
              </a:spcBef>
            </a:pPr>
            <a:r>
              <a:rPr sz="9000" spc="-265" dirty="0">
                <a:latin typeface="Gabriola" pitchFamily="82" charset="0"/>
                <a:cs typeface="Calibri"/>
              </a:rPr>
              <a:t>T</a:t>
            </a:r>
            <a:r>
              <a:rPr sz="9000" spc="-690" dirty="0">
                <a:latin typeface="Gabriola" pitchFamily="82" charset="0"/>
                <a:cs typeface="Calibri"/>
              </a:rPr>
              <a:t>A</a:t>
            </a:r>
            <a:r>
              <a:rPr sz="9000" spc="-720" dirty="0">
                <a:latin typeface="Gabriola" pitchFamily="82" charset="0"/>
                <a:cs typeface="Calibri"/>
              </a:rPr>
              <a:t>N</a:t>
            </a:r>
            <a:r>
              <a:rPr sz="9000" spc="1330" dirty="0">
                <a:latin typeface="Gabriola" pitchFamily="82" charset="0"/>
                <a:cs typeface="Calibri"/>
              </a:rPr>
              <a:t>I</a:t>
            </a:r>
            <a:r>
              <a:rPr sz="9000" spc="-1215" dirty="0">
                <a:latin typeface="Gabriola" pitchFamily="82" charset="0"/>
                <a:cs typeface="Calibri"/>
              </a:rPr>
              <a:t>M</a:t>
            </a:r>
            <a:endParaRPr sz="9000" dirty="0">
              <a:latin typeface="Gabriola" pitchFamily="82" charset="0"/>
              <a:cs typeface="Calibri"/>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3" name="object 3"/>
          <p:cNvSpPr/>
          <p:nvPr/>
        </p:nvSpPr>
        <p:spPr>
          <a:xfrm>
            <a:off x="0" y="1033481"/>
            <a:ext cx="6763851" cy="818741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684633" y="4066452"/>
            <a:ext cx="8947150" cy="4064000"/>
          </a:xfrm>
          <a:prstGeom prst="rect">
            <a:avLst/>
          </a:prstGeom>
        </p:spPr>
        <p:txBody>
          <a:bodyPr vert="horz" wrap="square" lIns="0" tIns="12065" rIns="0" bIns="0" rtlCol="0">
            <a:spAutoFit/>
          </a:bodyPr>
          <a:lstStyle/>
          <a:p>
            <a:pPr marL="12065" marR="5080" indent="-635" algn="ctr">
              <a:lnSpc>
                <a:spcPct val="116199"/>
              </a:lnSpc>
              <a:spcBef>
                <a:spcPts val="95"/>
              </a:spcBef>
            </a:pPr>
            <a:r>
              <a:rPr sz="5700" spc="5" dirty="0">
                <a:solidFill>
                  <a:srgbClr val="2B2B2E"/>
                </a:solidFill>
                <a:latin typeface="Arial"/>
                <a:cs typeface="Arial"/>
              </a:rPr>
              <a:t>Özel </a:t>
            </a:r>
            <a:r>
              <a:rPr sz="5700" spc="10" dirty="0">
                <a:solidFill>
                  <a:srgbClr val="2B2B2E"/>
                </a:solidFill>
                <a:latin typeface="Arial"/>
                <a:cs typeface="Arial"/>
              </a:rPr>
              <a:t>öğrenme </a:t>
            </a:r>
            <a:r>
              <a:rPr sz="5700" spc="5" dirty="0">
                <a:solidFill>
                  <a:srgbClr val="2B2B2E"/>
                </a:solidFill>
                <a:latin typeface="Arial"/>
                <a:cs typeface="Arial"/>
              </a:rPr>
              <a:t>güçlüğü olan  çocuklar normal ya </a:t>
            </a:r>
            <a:r>
              <a:rPr sz="5700" spc="10" dirty="0">
                <a:solidFill>
                  <a:srgbClr val="2B2B2E"/>
                </a:solidFill>
                <a:latin typeface="Arial"/>
                <a:cs typeface="Arial"/>
              </a:rPr>
              <a:t>da  </a:t>
            </a:r>
            <a:r>
              <a:rPr sz="5700" spc="5" dirty="0">
                <a:solidFill>
                  <a:srgbClr val="2B2B2E"/>
                </a:solidFill>
                <a:latin typeface="Arial"/>
                <a:cs typeface="Arial"/>
              </a:rPr>
              <a:t>normalüstü zekâ</a:t>
            </a:r>
            <a:r>
              <a:rPr sz="5700" dirty="0">
                <a:solidFill>
                  <a:srgbClr val="2B2B2E"/>
                </a:solidFill>
                <a:latin typeface="Arial"/>
                <a:cs typeface="Arial"/>
              </a:rPr>
              <a:t> </a:t>
            </a:r>
            <a:r>
              <a:rPr sz="5700" spc="5" dirty="0">
                <a:solidFill>
                  <a:srgbClr val="2B2B2E"/>
                </a:solidFill>
                <a:latin typeface="Arial"/>
                <a:cs typeface="Arial"/>
              </a:rPr>
              <a:t>seviyesine  sahiptir.</a:t>
            </a:r>
            <a:endParaRPr sz="5700">
              <a:latin typeface="Arial"/>
              <a:cs typeface="Arial"/>
            </a:endParaRPr>
          </a:p>
        </p:txBody>
      </p:sp>
      <p:sp>
        <p:nvSpPr>
          <p:cNvPr id="5" name="object 5"/>
          <p:cNvSpPr/>
          <p:nvPr/>
        </p:nvSpPr>
        <p:spPr>
          <a:xfrm>
            <a:off x="14599180" y="8214988"/>
            <a:ext cx="3688820" cy="20720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670970" y="4006377"/>
            <a:ext cx="7354071" cy="21470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519098" y="0"/>
            <a:ext cx="3768902" cy="3777144"/>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3" name="object 3"/>
          <p:cNvSpPr/>
          <p:nvPr/>
        </p:nvSpPr>
        <p:spPr>
          <a:xfrm>
            <a:off x="0" y="1033481"/>
            <a:ext cx="6763851" cy="818741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583727" y="4066452"/>
            <a:ext cx="9149080" cy="4064000"/>
          </a:xfrm>
          <a:prstGeom prst="rect">
            <a:avLst/>
          </a:prstGeom>
        </p:spPr>
        <p:txBody>
          <a:bodyPr vert="horz" wrap="square" lIns="0" tIns="12065" rIns="0" bIns="0" rtlCol="0">
            <a:spAutoFit/>
          </a:bodyPr>
          <a:lstStyle/>
          <a:p>
            <a:pPr marL="12065" marR="5080" algn="ctr">
              <a:lnSpc>
                <a:spcPct val="116199"/>
              </a:lnSpc>
              <a:spcBef>
                <a:spcPts val="95"/>
              </a:spcBef>
            </a:pPr>
            <a:r>
              <a:rPr sz="5700" spc="5" dirty="0">
                <a:solidFill>
                  <a:srgbClr val="2B2B2E"/>
                </a:solidFill>
                <a:latin typeface="Arial"/>
                <a:cs typeface="Arial"/>
              </a:rPr>
              <a:t>Özel </a:t>
            </a:r>
            <a:r>
              <a:rPr sz="5700" spc="10" dirty="0">
                <a:solidFill>
                  <a:srgbClr val="2B2B2E"/>
                </a:solidFill>
                <a:latin typeface="Arial"/>
                <a:cs typeface="Arial"/>
              </a:rPr>
              <a:t>öğrenme </a:t>
            </a:r>
            <a:r>
              <a:rPr sz="5700" spc="5" dirty="0">
                <a:solidFill>
                  <a:srgbClr val="2B2B2E"/>
                </a:solidFill>
                <a:latin typeface="Arial"/>
                <a:cs typeface="Arial"/>
              </a:rPr>
              <a:t>güçlüğü olan  çocuklar</a:t>
            </a:r>
            <a:r>
              <a:rPr sz="5700" dirty="0">
                <a:solidFill>
                  <a:srgbClr val="2B2B2E"/>
                </a:solidFill>
                <a:latin typeface="Arial"/>
                <a:cs typeface="Arial"/>
              </a:rPr>
              <a:t> </a:t>
            </a:r>
            <a:r>
              <a:rPr sz="5700" spc="5" dirty="0">
                <a:solidFill>
                  <a:srgbClr val="2B2B2E"/>
                </a:solidFill>
                <a:latin typeface="Arial"/>
                <a:cs typeface="Arial"/>
              </a:rPr>
              <a:t>akranlarından</a:t>
            </a:r>
            <a:r>
              <a:rPr sz="5700" dirty="0">
                <a:solidFill>
                  <a:srgbClr val="2B2B2E"/>
                </a:solidFill>
                <a:latin typeface="Arial"/>
                <a:cs typeface="Arial"/>
              </a:rPr>
              <a:t> </a:t>
            </a:r>
            <a:r>
              <a:rPr sz="5700" spc="5" dirty="0">
                <a:solidFill>
                  <a:srgbClr val="2B2B2E"/>
                </a:solidFill>
                <a:latin typeface="Arial"/>
                <a:cs typeface="Arial"/>
              </a:rPr>
              <a:t>farklı  şekilde ve farklı hızda  öğrenebilmektedir.</a:t>
            </a:r>
            <a:endParaRPr sz="5700">
              <a:latin typeface="Arial"/>
              <a:cs typeface="Arial"/>
            </a:endParaRPr>
          </a:p>
        </p:txBody>
      </p:sp>
      <p:sp>
        <p:nvSpPr>
          <p:cNvPr id="5" name="object 5"/>
          <p:cNvSpPr/>
          <p:nvPr/>
        </p:nvSpPr>
        <p:spPr>
          <a:xfrm>
            <a:off x="14599180" y="8214988"/>
            <a:ext cx="3688820" cy="207201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670970" y="4006377"/>
            <a:ext cx="7354071" cy="21470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4519098" y="0"/>
            <a:ext cx="3768902" cy="3777144"/>
          </a:xfrm>
          <a:prstGeom prst="rect">
            <a:avLst/>
          </a:prstGeom>
          <a:blipFill>
            <a:blip r:embed="rId5" cstate="print"/>
            <a:stretch>
              <a:fillRect/>
            </a:stretch>
          </a:blipFill>
        </p:spPr>
        <p:txBody>
          <a:bodyPr wrap="square" lIns="0" tIns="0" rIns="0" bIns="0" rtlCol="0"/>
          <a:lstStyle/>
          <a:p>
            <a:endParaRPr/>
          </a:p>
        </p:txBody>
      </p:sp>
      <p:sp>
        <p:nvSpPr>
          <p:cNvPr id="8" name="Slayt Numarası Yer Tutucusu 7"/>
          <p:cNvSpPr>
            <a:spLocks noGrp="1"/>
          </p:cNvSpPr>
          <p:nvPr>
            <p:ph type="sldNum" sz="quarter" idx="7"/>
          </p:nvPr>
        </p:nvSpPr>
        <p:spPr/>
        <p:txBody>
          <a:bodyPr/>
          <a:lstStyle/>
          <a:p>
            <a:fld id="{B6F15528-21DE-4FAA-801E-634DDDAF4B2B}"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0"/>
                </a:moveTo>
                <a:lnTo>
                  <a:pt x="18287999" y="0"/>
                </a:lnTo>
                <a:lnTo>
                  <a:pt x="18287999" y="10286999"/>
                </a:lnTo>
                <a:lnTo>
                  <a:pt x="0" y="10286999"/>
                </a:lnTo>
                <a:lnTo>
                  <a:pt x="0" y="0"/>
                </a:lnTo>
                <a:close/>
              </a:path>
            </a:pathLst>
          </a:custGeom>
          <a:solidFill>
            <a:srgbClr val="FDD9CC"/>
          </a:solidFill>
        </p:spPr>
        <p:txBody>
          <a:bodyPr wrap="square" lIns="0" tIns="0" rIns="0" bIns="0" rtlCol="0"/>
          <a:lstStyle/>
          <a:p>
            <a:endParaRPr/>
          </a:p>
        </p:txBody>
      </p:sp>
      <p:sp>
        <p:nvSpPr>
          <p:cNvPr id="3" name="object 3"/>
          <p:cNvSpPr/>
          <p:nvPr/>
        </p:nvSpPr>
        <p:spPr>
          <a:xfrm>
            <a:off x="0" y="1033481"/>
            <a:ext cx="13144122" cy="81874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599180" y="8214988"/>
            <a:ext cx="3688820" cy="207201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99002" y="1953446"/>
            <a:ext cx="200025" cy="2000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899002" y="2858321"/>
            <a:ext cx="200025" cy="20002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899002" y="3763196"/>
            <a:ext cx="200025" cy="2000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99002" y="4668071"/>
            <a:ext cx="200025" cy="20002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899002" y="5572946"/>
            <a:ext cx="200025" cy="20002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899002" y="6477821"/>
            <a:ext cx="200025" cy="200024"/>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6238602" y="556287"/>
            <a:ext cx="10525125" cy="8169275"/>
          </a:xfrm>
          <a:prstGeom prst="rect">
            <a:avLst/>
          </a:prstGeom>
        </p:spPr>
        <p:txBody>
          <a:bodyPr vert="horz" wrap="square" lIns="0" tIns="12065" rIns="0" bIns="0" rtlCol="0">
            <a:spAutoFit/>
          </a:bodyPr>
          <a:lstStyle/>
          <a:p>
            <a:pPr marL="1117600" marR="3509645" indent="-1105535">
              <a:lnSpc>
                <a:spcPct val="116399"/>
              </a:lnSpc>
              <a:spcBef>
                <a:spcPts val="95"/>
              </a:spcBef>
            </a:pPr>
            <a:r>
              <a:rPr sz="5100" spc="5" dirty="0">
                <a:solidFill>
                  <a:srgbClr val="2B2B2E"/>
                </a:solidFill>
                <a:latin typeface="Arial"/>
                <a:cs typeface="Arial"/>
              </a:rPr>
              <a:t>Özel </a:t>
            </a:r>
            <a:r>
              <a:rPr sz="5100" spc="10" dirty="0">
                <a:solidFill>
                  <a:srgbClr val="2B2B2E"/>
                </a:solidFill>
                <a:latin typeface="Arial"/>
                <a:cs typeface="Arial"/>
              </a:rPr>
              <a:t>öğrenme </a:t>
            </a:r>
            <a:r>
              <a:rPr sz="5100" spc="5" dirty="0">
                <a:solidFill>
                  <a:srgbClr val="2B2B2E"/>
                </a:solidFill>
                <a:latin typeface="Arial"/>
                <a:cs typeface="Arial"/>
              </a:rPr>
              <a:t>güçlüğü;  zihinsel yetersizlik,  </a:t>
            </a:r>
            <a:r>
              <a:rPr sz="5100" spc="10" dirty="0">
                <a:solidFill>
                  <a:srgbClr val="2B2B2E"/>
                </a:solidFill>
                <a:latin typeface="Arial"/>
                <a:cs typeface="Arial"/>
              </a:rPr>
              <a:t>görme </a:t>
            </a:r>
            <a:r>
              <a:rPr sz="5100" spc="5" dirty="0">
                <a:solidFill>
                  <a:srgbClr val="2B2B2E"/>
                </a:solidFill>
                <a:latin typeface="Arial"/>
                <a:cs typeface="Arial"/>
              </a:rPr>
              <a:t>yetersizliği,  işitme yetersizliği,  ortopedik</a:t>
            </a:r>
            <a:r>
              <a:rPr sz="5100" spc="-35" dirty="0">
                <a:solidFill>
                  <a:srgbClr val="2B2B2E"/>
                </a:solidFill>
                <a:latin typeface="Arial"/>
                <a:cs typeface="Arial"/>
              </a:rPr>
              <a:t> </a:t>
            </a:r>
            <a:r>
              <a:rPr sz="5100" spc="5" dirty="0">
                <a:solidFill>
                  <a:srgbClr val="2B2B2E"/>
                </a:solidFill>
                <a:latin typeface="Arial"/>
                <a:cs typeface="Arial"/>
              </a:rPr>
              <a:t>yetersizlik,</a:t>
            </a:r>
            <a:endParaRPr sz="5100">
              <a:latin typeface="Arial"/>
              <a:cs typeface="Arial"/>
            </a:endParaRPr>
          </a:p>
          <a:p>
            <a:pPr marL="1117600" marR="5080">
              <a:lnSpc>
                <a:spcPct val="116399"/>
              </a:lnSpc>
            </a:pPr>
            <a:r>
              <a:rPr sz="5100" spc="10" dirty="0">
                <a:solidFill>
                  <a:srgbClr val="2B2B2E"/>
                </a:solidFill>
                <a:latin typeface="Arial"/>
                <a:cs typeface="Arial"/>
              </a:rPr>
              <a:t>duygu </a:t>
            </a:r>
            <a:r>
              <a:rPr sz="5100" spc="5" dirty="0">
                <a:solidFill>
                  <a:srgbClr val="2B2B2E"/>
                </a:solidFill>
                <a:latin typeface="Arial"/>
                <a:cs typeface="Arial"/>
              </a:rPr>
              <a:t>davranış bozukluğu ve  çevresel, kültürel veya</a:t>
            </a:r>
            <a:r>
              <a:rPr sz="5100" spc="-25" dirty="0">
                <a:solidFill>
                  <a:srgbClr val="2B2B2E"/>
                </a:solidFill>
                <a:latin typeface="Arial"/>
                <a:cs typeface="Arial"/>
              </a:rPr>
              <a:t> </a:t>
            </a:r>
            <a:r>
              <a:rPr sz="5100" spc="10" dirty="0">
                <a:solidFill>
                  <a:srgbClr val="2B2B2E"/>
                </a:solidFill>
                <a:latin typeface="Arial"/>
                <a:cs typeface="Arial"/>
              </a:rPr>
              <a:t>ekonomik  </a:t>
            </a:r>
            <a:r>
              <a:rPr sz="5100" spc="5" dirty="0">
                <a:solidFill>
                  <a:srgbClr val="2B2B2E"/>
                </a:solidFill>
                <a:latin typeface="Arial"/>
                <a:cs typeface="Arial"/>
              </a:rPr>
              <a:t>yoksunluktan kaynaklı güçlükleri  </a:t>
            </a:r>
            <a:r>
              <a:rPr sz="5100" spc="10" dirty="0">
                <a:solidFill>
                  <a:srgbClr val="2B2B2E"/>
                </a:solidFill>
                <a:latin typeface="Arial"/>
                <a:cs typeface="Arial"/>
              </a:rPr>
              <a:t>kapsamaz.</a:t>
            </a:r>
            <a:endParaRPr sz="5100">
              <a:latin typeface="Arial"/>
              <a:cs typeface="Arial"/>
            </a:endParaRPr>
          </a:p>
        </p:txBody>
      </p:sp>
      <p:sp>
        <p:nvSpPr>
          <p:cNvPr id="12" name="object 12"/>
          <p:cNvSpPr/>
          <p:nvPr/>
        </p:nvSpPr>
        <p:spPr>
          <a:xfrm>
            <a:off x="14519098" y="0"/>
            <a:ext cx="3768902" cy="3777144"/>
          </a:xfrm>
          <a:prstGeom prst="rect">
            <a:avLst/>
          </a:prstGeom>
          <a:blipFill>
            <a:blip r:embed="rId6" cstate="print"/>
            <a:stretch>
              <a:fillRect/>
            </a:stretch>
          </a:blipFill>
        </p:spPr>
        <p:txBody>
          <a:bodyPr wrap="square" lIns="0" tIns="0" rIns="0" bIns="0" rtlCol="0"/>
          <a:lstStyle/>
          <a:p>
            <a:endParaRPr/>
          </a:p>
        </p:txBody>
      </p:sp>
      <p:sp>
        <p:nvSpPr>
          <p:cNvPr id="13" name="Slayt Numarası Yer Tutucusu 12"/>
          <p:cNvSpPr>
            <a:spLocks noGrp="1"/>
          </p:cNvSpPr>
          <p:nvPr>
            <p:ph type="sldNum" sz="quarter" idx="7"/>
          </p:nvPr>
        </p:nvSpPr>
        <p:spPr/>
        <p:txBody>
          <a:bodyPr/>
          <a:lstStyle/>
          <a:p>
            <a:fld id="{B6F15528-21DE-4FAA-801E-634DDDAF4B2B}" type="slidenum">
              <a:rPr lang="tr-TR" smtClean="0"/>
              <a:pPr/>
              <a:t>9</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TotalTime>
  <Words>2841</Words>
  <Application>Microsoft Office PowerPoint</Application>
  <PresentationFormat>Özel</PresentationFormat>
  <Paragraphs>228</Paragraphs>
  <Slides>55</Slides>
  <Notes>1</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Office Theme</vt:lpstr>
      <vt:lpstr>ÖZEL ÖĞRENME  GÜÇLÜĞÜ Aİ L E E Ğ İ T İ M İ</vt:lpstr>
      <vt:lpstr>PowerPoint Sunusu</vt:lpstr>
      <vt:lpstr>Özel öğrenme güçlüğü çocuğunuzun akademik ve sosyal gelişimi için bir son demek değildir.  ÖÖG çocuğunuz öğrenemez demek de değildir.  ÖÖG bir çocuk akranlarından farklı şekillerde ve farklı hızda öğrenebilir. Doğru ve etkili bir eğitim ile yani ‘özel eğitim’ yaklaşımı ile özel öğrenme güçlüğü olan bir çocuk okulda başarılı olabilir ve gelecekte çok başarılı bir birey olarak hayatını sürdürebilir. </vt:lpstr>
      <vt:lpstr>PowerPoint Sunusu</vt:lpstr>
      <vt:lpstr>PowerPoint Sunusu</vt:lpstr>
      <vt:lpstr>TANIM</vt:lpstr>
      <vt:lpstr>PowerPoint Sunusu</vt:lpstr>
      <vt:lpstr>PowerPoint Sunusu</vt:lpstr>
      <vt:lpstr>PowerPoint Sunusu</vt:lpstr>
      <vt:lpstr>PowerPoint Sunusu</vt:lpstr>
      <vt:lpstr>ÖZEL ÖĞRENME GÜÇLÜĞÜ  VE ALT ALANLARI</vt:lpstr>
      <vt:lpstr>Görüldüğü gibi özel öğrenme güçlüğü diğer birçok kavramı kapsamaktadır, dolayısıyla bir şemsiye kavram olarak düşünülebilir. Özel öğrenme güçlüğü altında disleksi kavramı okuma güçlüğü yaşayan çocukları ifade etmekteyken diskalkuli kavramı matematik güçlüğü yaşayan çocukları ve disgrafi kavramı da yazma güçlüğü yaşayan çocukları ifade etmektedir. </vt:lpstr>
      <vt:lpstr>PowerPoint Sunusu</vt:lpstr>
      <vt:lpstr>Amerika Birleşik Devletleri’nde özel öğrenme güçlüğü olan çocukların tüm özel eğitime ihtiyaç duyan öğrenciler içindeki oranı yaklaşık %39’dur. Ayrıca örgün eğitim sistemi içerisinde sadece özel öğrenme güçlüğü tanısı almış çocukların kaynaştırma/bütünleştirme yoluyla eğitim uygulamaları kapsamında eğitim alan tüm özel eğitime ihtiyaç duyan öğrenciler içindeki oranı yaklaşık %6 olarak ifade edilmektedir.  </vt:lpstr>
      <vt:lpstr>Oranın ülkemizde düşük görünmesinin nedenlerinin başında özel öğrenme güçlüğü olan çocukların tanılama sürecindeki eksiklikleri gelmektedir. Ayrıca bu çocuklara yönelik sağlanan destek eğitim hizmetlerinin uzun yıllar boyunca sınırlı olması bu oranın düşük kalmasına etki etmiştir. Son yıllarda ailelerde ve öğretmenlerde özel öğrenme güçlüğü konusunda farkındalığın artması ile tanı alan çocuk sayısında artış görülmektedir. </vt:lpstr>
      <vt:lpstr>NEDENLER</vt:lpstr>
      <vt:lpstr>PowerPoint Sunusu</vt:lpstr>
      <vt:lpstr>PowerPoint Sunusu</vt:lpstr>
      <vt:lpstr>PowerPoint Sunusu</vt:lpstr>
      <vt:lpstr>PowerPoint Sunusu</vt:lpstr>
      <vt:lpstr>PowerPoint Sunusu</vt:lpstr>
      <vt:lpstr>PowerPoint Sunusu</vt:lpstr>
      <vt:lpstr>Özel öğrenme güçlüğü olan çocuklara yönelik ön yargılı  davranışlardan ve varsayımda bulunmaktan kaçınılmalıdır.</vt:lpstr>
      <vt:lpstr>DEHB</vt:lpstr>
      <vt:lpstr>PowerPoint Sunusu</vt:lpstr>
      <vt:lpstr>PowerPoint Sunusu</vt:lpstr>
      <vt:lpstr>PowerPoint Sunusu</vt:lpstr>
      <vt:lpstr>PowerPoint Sunusu</vt:lpstr>
      <vt:lpstr>PowerPoint Sunusu</vt:lpstr>
      <vt:lpstr>PowerPoint Sunusu</vt:lpstr>
      <vt:lpstr>TANILAMA</vt:lpstr>
      <vt:lpstr>PowerPoint Sunusu</vt:lpstr>
      <vt:lpstr>PowerPoint Sunusu</vt:lpstr>
      <vt:lpstr>EĞİTİM  ÖĞRETİM    SÜREÇLERİ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OLASI     PROBLEMLER     VE       B AŞ ETME YOLLARI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ÖZEL ÖĞRENME GÜÇLÜĞÜ</dc:title>
  <dc:creator>Seher Bayrak</dc:creator>
  <cp:keywords>DAEr2vj5vaw,BAEi2EUtFps</cp:keywords>
  <cp:lastModifiedBy>Ram3</cp:lastModifiedBy>
  <cp:revision>31</cp:revision>
  <dcterms:created xsi:type="dcterms:W3CDTF">2021-10-06T11:32:00Z</dcterms:created>
  <dcterms:modified xsi:type="dcterms:W3CDTF">2024-10-07T09:27:07Z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2021-10-06T00:00:00Z</vt:filetime>
  </property>
  <property fmtid="{D5CDD505-2E9C-101B-9397-08002B2CF9AE}" pid="3" name="Creator">
    <vt:lpwstr>Canva</vt:lpwstr>
  </property>
  <property fmtid="{D5CDD505-2E9C-101B-9397-08002B2CF9AE}" pid="4" name="LastSaved">
    <vt:filetime>2021-10-06T00:00:00Z</vt:filetime>
  </property>
</Properties>
</file>