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matic SC" charset="1" panose="00000500000000000000"/>
      <p:regular r:id="rId10"/>
    </p:embeddedFont>
    <p:embeddedFont>
      <p:font typeface="Amatic SC Bold" charset="1" panose="00000800000000000000"/>
      <p:regular r:id="rId11"/>
    </p:embeddedFont>
    <p:embeddedFont>
      <p:font typeface="Amatic SC Italics" charset="1" panose="00000500000000000000"/>
      <p:regular r:id="rId12"/>
    </p:embeddedFont>
    <p:embeddedFont>
      <p:font typeface="Amatic SC Bold Italics" charset="1" panose="00000800000000000000"/>
      <p:regular r:id="rId13"/>
    </p:embeddedFont>
    <p:embeddedFont>
      <p:font typeface="Gagalin" charset="1" panose="00000500000000000000"/>
      <p:regular r:id="rId14"/>
    </p:embeddedFont>
    <p:embeddedFont>
      <p:font typeface="Canva Sans" charset="1" panose="020B0503030501040103"/>
      <p:regular r:id="rId15"/>
    </p:embeddedFont>
    <p:embeddedFont>
      <p:font typeface="Canva Sans Bold" charset="1" panose="020B0803030501040103"/>
      <p:regular r:id="rId16"/>
    </p:embeddedFont>
    <p:embeddedFont>
      <p:font typeface="Canva Sans Italics" charset="1" panose="020B0503030501040103"/>
      <p:regular r:id="rId17"/>
    </p:embeddedFont>
    <p:embeddedFont>
      <p:font typeface="Canva Sans Bold Italics" charset="1" panose="020B0803030501040103"/>
      <p:regular r:id="rId18"/>
    </p:embeddedFont>
    <p:embeddedFont>
      <p:font typeface="Agrandir" charset="1" panose="00000500000000000000"/>
      <p:regular r:id="rId19"/>
    </p:embeddedFont>
    <p:embeddedFont>
      <p:font typeface="Agrandir Bold" charset="1" panose="00000800000000000000"/>
      <p:regular r:id="rId20"/>
    </p:embeddedFont>
    <p:embeddedFont>
      <p:font typeface="Agrandir Italics" charset="1" panose="00000500000000000000"/>
      <p:regular r:id="rId21"/>
    </p:embeddedFont>
    <p:embeddedFont>
      <p:font typeface="Agrandir Bold Italics" charset="1" panose="00000800000000000000"/>
      <p:regular r:id="rId22"/>
    </p:embeddedFont>
    <p:embeddedFont>
      <p:font typeface="Agrandir Thin" charset="1" panose="00000200000000000000"/>
      <p:regular r:id="rId23"/>
    </p:embeddedFont>
    <p:embeddedFont>
      <p:font typeface="Agrandir Thin Italics" charset="1" panose="00000200000000000000"/>
      <p:regular r:id="rId24"/>
    </p:embeddedFont>
    <p:embeddedFont>
      <p:font typeface="Agrandir Medium" charset="1" panose="00000600000000000000"/>
      <p:regular r:id="rId25"/>
    </p:embeddedFont>
    <p:embeddedFont>
      <p:font typeface="Agrandir Medium Italics" charset="1" panose="00000600000000000000"/>
      <p:regular r:id="rId26"/>
    </p:embeddedFont>
    <p:embeddedFont>
      <p:font typeface="Agrandir Ultra-Bold" charset="1" panose="00000A00000000000000"/>
      <p:regular r:id="rId27"/>
    </p:embeddedFont>
    <p:embeddedFont>
      <p:font typeface="Agrandir Ultra-Bold Italics" charset="1" panose="00000A00000000000000"/>
      <p:regular r:id="rId28"/>
    </p:embeddedFont>
    <p:embeddedFont>
      <p:font typeface="Agrandir Heavy" charset="1" panose="00000900000000000000"/>
      <p:regular r:id="rId29"/>
    </p:embeddedFont>
    <p:embeddedFont>
      <p:font typeface="Agrandir Heavy Italics" charset="1" panose="00000900000000000000"/>
      <p:regular r:id="rId30"/>
    </p:embeddedFont>
    <p:embeddedFont>
      <p:font typeface="Sriracha" charset="1" panose="000005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39" Target="slides/slide8.xml" Type="http://schemas.openxmlformats.org/officeDocument/2006/relationships/slide"/><Relationship Id="rId4" Target="theme/theme1.xml" Type="http://schemas.openxmlformats.org/officeDocument/2006/relationships/theme"/><Relationship Id="rId40" Target="slides/slide9.xml" Type="http://schemas.openxmlformats.org/officeDocument/2006/relationships/slide"/><Relationship Id="rId41" Target="slides/slide10.xml" Type="http://schemas.openxmlformats.org/officeDocument/2006/relationships/slide"/><Relationship Id="rId42" Target="slides/slide11.xml" Type="http://schemas.openxmlformats.org/officeDocument/2006/relationships/slide"/><Relationship Id="rId43" Target="slides/slide12.xml" Type="http://schemas.openxmlformats.org/officeDocument/2006/relationships/slide"/><Relationship Id="rId44" Target="slides/slide13.xml" Type="http://schemas.openxmlformats.org/officeDocument/2006/relationships/slide"/><Relationship Id="rId45" Target="slides/slide14.xml" Type="http://schemas.openxmlformats.org/officeDocument/2006/relationships/slide"/><Relationship Id="rId46" Target="slides/slide15.xml" Type="http://schemas.openxmlformats.org/officeDocument/2006/relationships/slide"/><Relationship Id="rId47" Target="slides/slide16.xml" Type="http://schemas.openxmlformats.org/officeDocument/2006/relationships/slide"/><Relationship Id="rId48" Target="slides/slide17.xml" Type="http://schemas.openxmlformats.org/officeDocument/2006/relationships/slide"/><Relationship Id="rId49" Target="slides/slide18.xml" Type="http://schemas.openxmlformats.org/officeDocument/2006/relationships/slide"/><Relationship Id="rId5" Target="tableStyles.xml" Type="http://schemas.openxmlformats.org/officeDocument/2006/relationships/tableStyles"/><Relationship Id="rId50" Target="slides/slide19.xml" Type="http://schemas.openxmlformats.org/officeDocument/2006/relationships/slide"/><Relationship Id="rId51" Target="slides/slide20.xml" Type="http://schemas.openxmlformats.org/officeDocument/2006/relationships/slide"/><Relationship Id="rId52" Target="slides/slide21.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edia/image24.png" Type="http://schemas.openxmlformats.org/officeDocument/2006/relationships/image"/><Relationship Id="rId26" Target="../media/image25.svg" Type="http://schemas.openxmlformats.org/officeDocument/2006/relationships/image"/><Relationship Id="rId27" Target="../media/image26.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svg" Type="http://schemas.openxmlformats.org/officeDocument/2006/relationships/image"/><Relationship Id="rId11" Target="../media/image57.png" Type="http://schemas.openxmlformats.org/officeDocument/2006/relationships/image"/><Relationship Id="rId12" Target="../media/image58.svg" Type="http://schemas.openxmlformats.org/officeDocument/2006/relationships/image"/><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53.png" Type="http://schemas.openxmlformats.org/officeDocument/2006/relationships/image"/><Relationship Id="rId6" Target="../media/image54.svg" Type="http://schemas.openxmlformats.org/officeDocument/2006/relationships/image"/><Relationship Id="rId7" Target="../media/image27.png" Type="http://schemas.openxmlformats.org/officeDocument/2006/relationships/image"/><Relationship Id="rId8" Target="../media/image28.svg" Type="http://schemas.openxmlformats.org/officeDocument/2006/relationships/image"/><Relationship Id="rId9" Target="../media/image5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24.png" Type="http://schemas.openxmlformats.org/officeDocument/2006/relationships/image"/><Relationship Id="rId12" Target="../media/image25.svg" Type="http://schemas.openxmlformats.org/officeDocument/2006/relationships/image"/><Relationship Id="rId13" Target="../media/image59.png" Type="http://schemas.openxmlformats.org/officeDocument/2006/relationships/image"/><Relationship Id="rId14" Target="../media/image60.svg" Type="http://schemas.openxmlformats.org/officeDocument/2006/relationships/image"/><Relationship Id="rId2" Target="../media/image1.pn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57.png" Type="http://schemas.openxmlformats.org/officeDocument/2006/relationships/image"/><Relationship Id="rId8" Target="../media/image58.svg" Type="http://schemas.openxmlformats.org/officeDocument/2006/relationships/image"/><Relationship Id="rId9"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svg" Type="http://schemas.openxmlformats.org/officeDocument/2006/relationships/image"/><Relationship Id="rId11" Target="../media/image57.png" Type="http://schemas.openxmlformats.org/officeDocument/2006/relationships/image"/><Relationship Id="rId12" Target="../media/image58.svg" Type="http://schemas.openxmlformats.org/officeDocument/2006/relationships/image"/><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53.png" Type="http://schemas.openxmlformats.org/officeDocument/2006/relationships/image"/><Relationship Id="rId6" Target="../media/image54.svg" Type="http://schemas.openxmlformats.org/officeDocument/2006/relationships/image"/><Relationship Id="rId7" Target="../media/image27.png" Type="http://schemas.openxmlformats.org/officeDocument/2006/relationships/image"/><Relationship Id="rId8" Target="../media/image28.svg" Type="http://schemas.openxmlformats.org/officeDocument/2006/relationships/image"/><Relationship Id="rId9" Target="../media/image5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24.png" Type="http://schemas.openxmlformats.org/officeDocument/2006/relationships/image"/><Relationship Id="rId12" Target="../media/image25.svg" Type="http://schemas.openxmlformats.org/officeDocument/2006/relationships/image"/><Relationship Id="rId13" Target="../media/image59.png" Type="http://schemas.openxmlformats.org/officeDocument/2006/relationships/image"/><Relationship Id="rId14" Target="../media/image60.svg" Type="http://schemas.openxmlformats.org/officeDocument/2006/relationships/image"/><Relationship Id="rId2" Target="../media/image1.pn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57.png" Type="http://schemas.openxmlformats.org/officeDocument/2006/relationships/image"/><Relationship Id="rId8" Target="../media/image58.svg" Type="http://schemas.openxmlformats.org/officeDocument/2006/relationships/image"/><Relationship Id="rId9" Target="../media/image1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svg" Type="http://schemas.openxmlformats.org/officeDocument/2006/relationships/image"/><Relationship Id="rId11" Target="../media/image57.png" Type="http://schemas.openxmlformats.org/officeDocument/2006/relationships/image"/><Relationship Id="rId12" Target="../media/image58.svg" Type="http://schemas.openxmlformats.org/officeDocument/2006/relationships/image"/><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53.png" Type="http://schemas.openxmlformats.org/officeDocument/2006/relationships/image"/><Relationship Id="rId6" Target="../media/image54.svg" Type="http://schemas.openxmlformats.org/officeDocument/2006/relationships/image"/><Relationship Id="rId7" Target="../media/image27.png" Type="http://schemas.openxmlformats.org/officeDocument/2006/relationships/image"/><Relationship Id="rId8" Target="../media/image28.svg" Type="http://schemas.openxmlformats.org/officeDocument/2006/relationships/image"/><Relationship Id="rId9" Target="../media/image5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24.png" Type="http://schemas.openxmlformats.org/officeDocument/2006/relationships/image"/><Relationship Id="rId12" Target="../media/image25.svg" Type="http://schemas.openxmlformats.org/officeDocument/2006/relationships/image"/><Relationship Id="rId13" Target="../media/image59.png" Type="http://schemas.openxmlformats.org/officeDocument/2006/relationships/image"/><Relationship Id="rId14" Target="../media/image60.svg" Type="http://schemas.openxmlformats.org/officeDocument/2006/relationships/image"/><Relationship Id="rId2" Target="../media/image1.pn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57.png" Type="http://schemas.openxmlformats.org/officeDocument/2006/relationships/image"/><Relationship Id="rId8" Target="../media/image58.svg" Type="http://schemas.openxmlformats.org/officeDocument/2006/relationships/image"/><Relationship Id="rId9"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1.png" Type="http://schemas.openxmlformats.org/officeDocument/2006/relationships/image"/><Relationship Id="rId6" Target="../media/image62.sv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6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1.png" Type="http://schemas.openxmlformats.org/officeDocument/2006/relationships/image"/><Relationship Id="rId6" Target="../media/image62.sv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6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1.png" Type="http://schemas.openxmlformats.org/officeDocument/2006/relationships/image"/><Relationship Id="rId6" Target="../media/image62.sv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6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1.png" Type="http://schemas.openxmlformats.org/officeDocument/2006/relationships/image"/><Relationship Id="rId6" Target="../media/image62.sv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6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2" Target="../media/image1.pn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 Id="rId9" Target="../media/image2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6.svg" Type="http://schemas.openxmlformats.org/officeDocument/2006/relationships/image"/><Relationship Id="rId11" Target="../media/image67.png" Type="http://schemas.openxmlformats.org/officeDocument/2006/relationships/image"/><Relationship Id="rId12" Target="../media/image68.sv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6.svg" Type="http://schemas.openxmlformats.org/officeDocument/2006/relationships/image"/><Relationship Id="rId11" Target="../media/image67.png" Type="http://schemas.openxmlformats.org/officeDocument/2006/relationships/image"/><Relationship Id="rId12" Target="../media/image68.svg" Type="http://schemas.openxmlformats.org/officeDocument/2006/relationships/image"/><Relationship Id="rId13" Target="../media/image69.png" Type="http://schemas.openxmlformats.org/officeDocument/2006/relationships/image"/><Relationship Id="rId14" Target="../media/image70.svg" Type="http://schemas.openxmlformats.org/officeDocument/2006/relationships/image"/><Relationship Id="rId15" Target="../media/image71.png" Type="http://schemas.openxmlformats.org/officeDocument/2006/relationships/image"/><Relationship Id="rId16" Target="../media/image72.svg" Type="http://schemas.openxmlformats.org/officeDocument/2006/relationships/image"/><Relationship Id="rId17" Target="https://ineglram.meb.k12.tr/" TargetMode="External" Type="http://schemas.openxmlformats.org/officeDocument/2006/relationships/hyperlink"/><Relationship Id="rId18" Target="../media/image26.pn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2" Target="../media/image1.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 Id="rId9" Target="../media/image4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2" Target="../media/image1.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 Id="rId9" Target="../media/image4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13" Target="../media/image43.png" Type="http://schemas.openxmlformats.org/officeDocument/2006/relationships/image"/><Relationship Id="rId14" Target="../media/image44.svg" Type="http://schemas.openxmlformats.org/officeDocument/2006/relationships/image"/><Relationship Id="rId2" Target="../media/image1.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 Id="rId9" Target="../media/image4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11" Target="../media/image45.png" Type="http://schemas.openxmlformats.org/officeDocument/2006/relationships/image"/><Relationship Id="rId12" Target="../media/image46.svg" Type="http://schemas.openxmlformats.org/officeDocument/2006/relationships/image"/><Relationship Id="rId13" Target="../media/image47.png" Type="http://schemas.openxmlformats.org/officeDocument/2006/relationships/image"/><Relationship Id="rId14" Target="../media/image48.svg" Type="http://schemas.openxmlformats.org/officeDocument/2006/relationships/image"/><Relationship Id="rId15" Target="../media/image49.png" Type="http://schemas.openxmlformats.org/officeDocument/2006/relationships/image"/><Relationship Id="rId16" Target="../media/image50.svg" Type="http://schemas.openxmlformats.org/officeDocument/2006/relationships/image"/><Relationship Id="rId17" Target="../media/image51.png" Type="http://schemas.openxmlformats.org/officeDocument/2006/relationships/image"/><Relationship Id="rId18" Target="../media/image52.svg" Type="http://schemas.openxmlformats.org/officeDocument/2006/relationships/image"/><Relationship Id="rId2" Target="../media/image1.pn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 Id="rId9" Target="../media/image2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11" Target="../media/image45.png" Type="http://schemas.openxmlformats.org/officeDocument/2006/relationships/image"/><Relationship Id="rId12" Target="../media/image46.svg" Type="http://schemas.openxmlformats.org/officeDocument/2006/relationships/image"/><Relationship Id="rId13" Target="../media/image47.png" Type="http://schemas.openxmlformats.org/officeDocument/2006/relationships/image"/><Relationship Id="rId14" Target="../media/image48.svg" Type="http://schemas.openxmlformats.org/officeDocument/2006/relationships/image"/><Relationship Id="rId15" Target="../media/image49.png" Type="http://schemas.openxmlformats.org/officeDocument/2006/relationships/image"/><Relationship Id="rId16" Target="../media/image50.svg" Type="http://schemas.openxmlformats.org/officeDocument/2006/relationships/image"/><Relationship Id="rId17" Target="../media/image51.png" Type="http://schemas.openxmlformats.org/officeDocument/2006/relationships/image"/><Relationship Id="rId18" Target="../media/image52.svg" Type="http://schemas.openxmlformats.org/officeDocument/2006/relationships/image"/><Relationship Id="rId2" Target="../media/image1.pn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 Id="rId9" Target="../media/image2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2" Target="../media/image1.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 Id="rId9" Target="../media/image4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3649572">
            <a:off x="13905010" y="4377341"/>
            <a:ext cx="7530117" cy="6918465"/>
          </a:xfrm>
          <a:custGeom>
            <a:avLst/>
            <a:gdLst/>
            <a:ahLst/>
            <a:cxnLst/>
            <a:rect r="r" b="b" t="t" l="l"/>
            <a:pathLst>
              <a:path h="6918465" w="7530117">
                <a:moveTo>
                  <a:pt x="0" y="0"/>
                </a:moveTo>
                <a:lnTo>
                  <a:pt x="7530117" y="0"/>
                </a:lnTo>
                <a:lnTo>
                  <a:pt x="7530117" y="6918466"/>
                </a:lnTo>
                <a:lnTo>
                  <a:pt x="0" y="69184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171552" y="6690156"/>
            <a:ext cx="12297047" cy="609600"/>
          </a:xfrm>
          <a:prstGeom prst="rect">
            <a:avLst/>
          </a:prstGeom>
        </p:spPr>
        <p:txBody>
          <a:bodyPr anchor="t" rtlCol="false" tIns="0" lIns="0" bIns="0" rIns="0">
            <a:spAutoFit/>
          </a:bodyPr>
          <a:lstStyle/>
          <a:p>
            <a:pPr algn="r" marL="0" indent="0" lvl="0">
              <a:lnSpc>
                <a:spcPts val="4499"/>
              </a:lnSpc>
              <a:spcBef>
                <a:spcPct val="0"/>
              </a:spcBef>
            </a:pPr>
            <a:r>
              <a:rPr lang="en-US" sz="2999" spc="59">
                <a:solidFill>
                  <a:srgbClr val="000000"/>
                </a:solidFill>
                <a:latin typeface="Agrandir"/>
              </a:rPr>
              <a:t>İnegöl Hanife-Selçuk Teşik Rehberlik ve Araştırma Merkezi</a:t>
            </a:r>
          </a:p>
        </p:txBody>
      </p:sp>
      <p:sp>
        <p:nvSpPr>
          <p:cNvPr name="Freeform 5" id="5"/>
          <p:cNvSpPr/>
          <p:nvPr/>
        </p:nvSpPr>
        <p:spPr>
          <a:xfrm flipH="false" flipV="false" rot="-6802992">
            <a:off x="-1245989" y="-3362067"/>
            <a:ext cx="6320685" cy="6724133"/>
          </a:xfrm>
          <a:custGeom>
            <a:avLst/>
            <a:gdLst/>
            <a:ahLst/>
            <a:cxnLst/>
            <a:rect r="r" b="b" t="t" l="l"/>
            <a:pathLst>
              <a:path h="6724133" w="6320685">
                <a:moveTo>
                  <a:pt x="0" y="0"/>
                </a:moveTo>
                <a:lnTo>
                  <a:pt x="6320685" y="0"/>
                </a:lnTo>
                <a:lnTo>
                  <a:pt x="6320685" y="6724134"/>
                </a:lnTo>
                <a:lnTo>
                  <a:pt x="0" y="67241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4728116" y="6015904"/>
            <a:ext cx="3941664" cy="3662164"/>
          </a:xfrm>
          <a:custGeom>
            <a:avLst/>
            <a:gdLst/>
            <a:ahLst/>
            <a:cxnLst/>
            <a:rect r="r" b="b" t="t" l="l"/>
            <a:pathLst>
              <a:path h="3662164" w="3941664">
                <a:moveTo>
                  <a:pt x="0" y="0"/>
                </a:moveTo>
                <a:lnTo>
                  <a:pt x="3941663" y="0"/>
                </a:lnTo>
                <a:lnTo>
                  <a:pt x="3941663" y="3662164"/>
                </a:lnTo>
                <a:lnTo>
                  <a:pt x="0" y="36621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5382868" y="8694512"/>
            <a:ext cx="2656101" cy="2574003"/>
          </a:xfrm>
          <a:custGeom>
            <a:avLst/>
            <a:gdLst/>
            <a:ahLst/>
            <a:cxnLst/>
            <a:rect r="r" b="b" t="t" l="l"/>
            <a:pathLst>
              <a:path h="2574003" w="2656101">
                <a:moveTo>
                  <a:pt x="0" y="0"/>
                </a:moveTo>
                <a:lnTo>
                  <a:pt x="2656101" y="0"/>
                </a:lnTo>
                <a:lnTo>
                  <a:pt x="2656101" y="2574003"/>
                </a:lnTo>
                <a:lnTo>
                  <a:pt x="0" y="257400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3454998" y="5279153"/>
            <a:ext cx="6249851" cy="5742191"/>
          </a:xfrm>
          <a:custGeom>
            <a:avLst/>
            <a:gdLst/>
            <a:ahLst/>
            <a:cxnLst/>
            <a:rect r="r" b="b" t="t" l="l"/>
            <a:pathLst>
              <a:path h="5742191" w="6249851">
                <a:moveTo>
                  <a:pt x="0" y="0"/>
                </a:moveTo>
                <a:lnTo>
                  <a:pt x="6249850" y="0"/>
                </a:lnTo>
                <a:lnTo>
                  <a:pt x="6249850" y="5742191"/>
                </a:lnTo>
                <a:lnTo>
                  <a:pt x="0" y="574219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2237146">
            <a:off x="-315172" y="6923252"/>
            <a:ext cx="4459052" cy="3210518"/>
          </a:xfrm>
          <a:custGeom>
            <a:avLst/>
            <a:gdLst/>
            <a:ahLst/>
            <a:cxnLst/>
            <a:rect r="r" b="b" t="t" l="l"/>
            <a:pathLst>
              <a:path h="3210518" w="4459052">
                <a:moveTo>
                  <a:pt x="0" y="0"/>
                </a:moveTo>
                <a:lnTo>
                  <a:pt x="4459052" y="0"/>
                </a:lnTo>
                <a:lnTo>
                  <a:pt x="4459052" y="3210518"/>
                </a:lnTo>
                <a:lnTo>
                  <a:pt x="0" y="321051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9021057" y="-1370502"/>
            <a:ext cx="2656101" cy="2574003"/>
          </a:xfrm>
          <a:custGeom>
            <a:avLst/>
            <a:gdLst/>
            <a:ahLst/>
            <a:cxnLst/>
            <a:rect r="r" b="b" t="t" l="l"/>
            <a:pathLst>
              <a:path h="2574003" w="2656101">
                <a:moveTo>
                  <a:pt x="0" y="0"/>
                </a:moveTo>
                <a:lnTo>
                  <a:pt x="2656101" y="0"/>
                </a:lnTo>
                <a:lnTo>
                  <a:pt x="2656101" y="2574004"/>
                </a:lnTo>
                <a:lnTo>
                  <a:pt x="0" y="257400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7670037">
            <a:off x="13383024" y="-2542762"/>
            <a:ext cx="5974748" cy="5489435"/>
          </a:xfrm>
          <a:custGeom>
            <a:avLst/>
            <a:gdLst/>
            <a:ahLst/>
            <a:cxnLst/>
            <a:rect r="r" b="b" t="t" l="l"/>
            <a:pathLst>
              <a:path h="5489435" w="5974748">
                <a:moveTo>
                  <a:pt x="0" y="0"/>
                </a:moveTo>
                <a:lnTo>
                  <a:pt x="5974748" y="0"/>
                </a:lnTo>
                <a:lnTo>
                  <a:pt x="5974748" y="5489435"/>
                </a:lnTo>
                <a:lnTo>
                  <a:pt x="0" y="548943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0">
            <a:off x="13767542" y="-372656"/>
            <a:ext cx="3902526" cy="3235549"/>
          </a:xfrm>
          <a:custGeom>
            <a:avLst/>
            <a:gdLst/>
            <a:ahLst/>
            <a:cxnLst/>
            <a:rect r="r" b="b" t="t" l="l"/>
            <a:pathLst>
              <a:path h="3235549" w="3902526">
                <a:moveTo>
                  <a:pt x="0" y="0"/>
                </a:moveTo>
                <a:lnTo>
                  <a:pt x="3902526" y="0"/>
                </a:lnTo>
                <a:lnTo>
                  <a:pt x="3902526" y="3235549"/>
                </a:lnTo>
                <a:lnTo>
                  <a:pt x="0" y="3235549"/>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3" id="13"/>
          <p:cNvSpPr/>
          <p:nvPr/>
        </p:nvSpPr>
        <p:spPr>
          <a:xfrm flipH="false" flipV="false" rot="-1789354">
            <a:off x="575474" y="-347429"/>
            <a:ext cx="2725139" cy="3833315"/>
          </a:xfrm>
          <a:custGeom>
            <a:avLst/>
            <a:gdLst/>
            <a:ahLst/>
            <a:cxnLst/>
            <a:rect r="r" b="b" t="t" l="l"/>
            <a:pathLst>
              <a:path h="3833315" w="2725139">
                <a:moveTo>
                  <a:pt x="0" y="0"/>
                </a:moveTo>
                <a:lnTo>
                  <a:pt x="2725139" y="0"/>
                </a:lnTo>
                <a:lnTo>
                  <a:pt x="2725139" y="3833316"/>
                </a:lnTo>
                <a:lnTo>
                  <a:pt x="0" y="383331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4" id="14"/>
          <p:cNvSpPr/>
          <p:nvPr/>
        </p:nvSpPr>
        <p:spPr>
          <a:xfrm flipH="false" flipV="false" rot="0">
            <a:off x="5833552" y="-1855444"/>
            <a:ext cx="4515556" cy="4114800"/>
          </a:xfrm>
          <a:custGeom>
            <a:avLst/>
            <a:gdLst/>
            <a:ahLst/>
            <a:cxnLst/>
            <a:rect r="r" b="b" t="t" l="l"/>
            <a:pathLst>
              <a:path h="4114800" w="4515556">
                <a:moveTo>
                  <a:pt x="0" y="0"/>
                </a:moveTo>
                <a:lnTo>
                  <a:pt x="4515555" y="0"/>
                </a:lnTo>
                <a:lnTo>
                  <a:pt x="4515555"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5" id="15"/>
          <p:cNvSpPr/>
          <p:nvPr/>
        </p:nvSpPr>
        <p:spPr>
          <a:xfrm flipH="false" flipV="false" rot="0">
            <a:off x="6115669" y="9157421"/>
            <a:ext cx="3028331" cy="3997797"/>
          </a:xfrm>
          <a:custGeom>
            <a:avLst/>
            <a:gdLst/>
            <a:ahLst/>
            <a:cxnLst/>
            <a:rect r="r" b="b" t="t" l="l"/>
            <a:pathLst>
              <a:path h="3997797" w="3028331">
                <a:moveTo>
                  <a:pt x="0" y="0"/>
                </a:moveTo>
                <a:lnTo>
                  <a:pt x="3028331" y="0"/>
                </a:lnTo>
                <a:lnTo>
                  <a:pt x="3028331" y="3997797"/>
                </a:lnTo>
                <a:lnTo>
                  <a:pt x="0" y="399779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6" id="16"/>
          <p:cNvSpPr/>
          <p:nvPr/>
        </p:nvSpPr>
        <p:spPr>
          <a:xfrm flipH="false" flipV="false" rot="0">
            <a:off x="11677158" y="1028700"/>
            <a:ext cx="1577381" cy="1528625"/>
          </a:xfrm>
          <a:custGeom>
            <a:avLst/>
            <a:gdLst/>
            <a:ahLst/>
            <a:cxnLst/>
            <a:rect r="r" b="b" t="t" l="l"/>
            <a:pathLst>
              <a:path h="1528625" w="1577381">
                <a:moveTo>
                  <a:pt x="0" y="0"/>
                </a:moveTo>
                <a:lnTo>
                  <a:pt x="1577381" y="0"/>
                </a:lnTo>
                <a:lnTo>
                  <a:pt x="1577381" y="1528625"/>
                </a:lnTo>
                <a:lnTo>
                  <a:pt x="0" y="152862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4065037">
            <a:off x="11095644" y="9610088"/>
            <a:ext cx="2417198" cy="2342484"/>
          </a:xfrm>
          <a:custGeom>
            <a:avLst/>
            <a:gdLst/>
            <a:ahLst/>
            <a:cxnLst/>
            <a:rect r="r" b="b" t="t" l="l"/>
            <a:pathLst>
              <a:path h="2342484" w="2417198">
                <a:moveTo>
                  <a:pt x="0" y="0"/>
                </a:moveTo>
                <a:lnTo>
                  <a:pt x="2417198" y="0"/>
                </a:lnTo>
                <a:lnTo>
                  <a:pt x="2417198" y="2342484"/>
                </a:lnTo>
                <a:lnTo>
                  <a:pt x="0" y="2342484"/>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8" id="18"/>
          <p:cNvSpPr/>
          <p:nvPr/>
        </p:nvSpPr>
        <p:spPr>
          <a:xfrm flipH="false" flipV="false" rot="0">
            <a:off x="12151635" y="3538294"/>
            <a:ext cx="2969630" cy="3210411"/>
          </a:xfrm>
          <a:custGeom>
            <a:avLst/>
            <a:gdLst/>
            <a:ahLst/>
            <a:cxnLst/>
            <a:rect r="r" b="b" t="t" l="l"/>
            <a:pathLst>
              <a:path h="3210411" w="2969630">
                <a:moveTo>
                  <a:pt x="0" y="0"/>
                </a:moveTo>
                <a:lnTo>
                  <a:pt x="2969630" y="0"/>
                </a:lnTo>
                <a:lnTo>
                  <a:pt x="2969630" y="3210412"/>
                </a:lnTo>
                <a:lnTo>
                  <a:pt x="0" y="3210412"/>
                </a:lnTo>
                <a:lnTo>
                  <a:pt x="0" y="0"/>
                </a:lnTo>
                <a:close/>
              </a:path>
            </a:pathLst>
          </a:custGeom>
          <a:blipFill>
            <a:blip r:embed="rId27"/>
            <a:stretch>
              <a:fillRect l="0" t="0" r="0" b="0"/>
            </a:stretch>
          </a:blipFill>
        </p:spPr>
      </p:sp>
      <p:sp>
        <p:nvSpPr>
          <p:cNvPr name="TextBox 19" id="19"/>
          <p:cNvSpPr txBox="true"/>
          <p:nvPr/>
        </p:nvSpPr>
        <p:spPr>
          <a:xfrm rot="0">
            <a:off x="4153234" y="3835754"/>
            <a:ext cx="9483217" cy="1621571"/>
          </a:xfrm>
          <a:prstGeom prst="rect">
            <a:avLst/>
          </a:prstGeom>
        </p:spPr>
        <p:txBody>
          <a:bodyPr anchor="t" rtlCol="false" tIns="0" lIns="0" bIns="0" rIns="0">
            <a:spAutoFit/>
          </a:bodyPr>
          <a:lstStyle/>
          <a:p>
            <a:pPr marL="0" indent="0" lvl="0">
              <a:lnSpc>
                <a:spcPts val="12108"/>
              </a:lnSpc>
            </a:pPr>
            <a:r>
              <a:rPr lang="en-US" sz="12355" spc="247">
                <a:solidFill>
                  <a:srgbClr val="000000"/>
                </a:solidFill>
                <a:latin typeface="Gagalin"/>
              </a:rPr>
              <a:t>AKRAN</a:t>
            </a:r>
          </a:p>
        </p:txBody>
      </p:sp>
      <p:sp>
        <p:nvSpPr>
          <p:cNvPr name="TextBox 20" id="20"/>
          <p:cNvSpPr txBox="true"/>
          <p:nvPr/>
        </p:nvSpPr>
        <p:spPr>
          <a:xfrm rot="0">
            <a:off x="4660669" y="5218504"/>
            <a:ext cx="9807930" cy="1621571"/>
          </a:xfrm>
          <a:prstGeom prst="rect">
            <a:avLst/>
          </a:prstGeom>
        </p:spPr>
        <p:txBody>
          <a:bodyPr anchor="t" rtlCol="false" tIns="0" lIns="0" bIns="0" rIns="0">
            <a:spAutoFit/>
          </a:bodyPr>
          <a:lstStyle/>
          <a:p>
            <a:pPr marL="0" indent="0" lvl="0">
              <a:lnSpc>
                <a:spcPts val="12108"/>
              </a:lnSpc>
            </a:pPr>
            <a:r>
              <a:rPr lang="en-US" sz="12355" spc="247">
                <a:solidFill>
                  <a:srgbClr val="000000"/>
                </a:solidFill>
                <a:latin typeface="Gagalin"/>
              </a:rPr>
              <a:t>ZORBALIĞI</a:t>
            </a:r>
          </a:p>
        </p:txBody>
      </p:sp>
      <p:sp>
        <p:nvSpPr>
          <p:cNvPr name="TextBox 21" id="21"/>
          <p:cNvSpPr txBox="true"/>
          <p:nvPr/>
        </p:nvSpPr>
        <p:spPr>
          <a:xfrm rot="0">
            <a:off x="-1534463" y="7226974"/>
            <a:ext cx="12297047" cy="609600"/>
          </a:xfrm>
          <a:prstGeom prst="rect">
            <a:avLst/>
          </a:prstGeom>
        </p:spPr>
        <p:txBody>
          <a:bodyPr anchor="t" rtlCol="false" tIns="0" lIns="0" bIns="0" rIns="0">
            <a:spAutoFit/>
          </a:bodyPr>
          <a:lstStyle/>
          <a:p>
            <a:pPr algn="r" marL="0" indent="0" lvl="0">
              <a:lnSpc>
                <a:spcPts val="4499"/>
              </a:lnSpc>
              <a:spcBef>
                <a:spcPct val="0"/>
              </a:spcBef>
            </a:pPr>
            <a:r>
              <a:rPr lang="en-US" sz="2999" spc="59">
                <a:solidFill>
                  <a:srgbClr val="000000"/>
                </a:solidFill>
                <a:latin typeface="Agrandir"/>
              </a:rPr>
              <a:t>RPD Hizmetleri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3191312">
            <a:off x="4617629" y="8252624"/>
            <a:ext cx="3662577" cy="3549370"/>
          </a:xfrm>
          <a:custGeom>
            <a:avLst/>
            <a:gdLst/>
            <a:ahLst/>
            <a:cxnLst/>
            <a:rect r="r" b="b" t="t" l="l"/>
            <a:pathLst>
              <a:path h="3549370" w="3662577">
                <a:moveTo>
                  <a:pt x="0" y="0"/>
                </a:moveTo>
                <a:lnTo>
                  <a:pt x="3662578" y="0"/>
                </a:lnTo>
                <a:lnTo>
                  <a:pt x="3662578" y="3549370"/>
                </a:lnTo>
                <a:lnTo>
                  <a:pt x="0" y="35493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8277685">
            <a:off x="12239230" y="-2270134"/>
            <a:ext cx="6912691" cy="7353926"/>
          </a:xfrm>
          <a:custGeom>
            <a:avLst/>
            <a:gdLst/>
            <a:ahLst/>
            <a:cxnLst/>
            <a:rect r="r" b="b" t="t" l="l"/>
            <a:pathLst>
              <a:path h="7353926" w="6912691">
                <a:moveTo>
                  <a:pt x="0" y="0"/>
                </a:moveTo>
                <a:lnTo>
                  <a:pt x="6912691" y="0"/>
                </a:lnTo>
                <a:lnTo>
                  <a:pt x="6912691" y="7353926"/>
                </a:lnTo>
                <a:lnTo>
                  <a:pt x="0" y="73539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2272947">
            <a:off x="-2251249" y="4207028"/>
            <a:ext cx="6559898" cy="7060555"/>
          </a:xfrm>
          <a:custGeom>
            <a:avLst/>
            <a:gdLst/>
            <a:ahLst/>
            <a:cxnLst/>
            <a:rect r="r" b="b" t="t" l="l"/>
            <a:pathLst>
              <a:path h="7060555" w="6559898">
                <a:moveTo>
                  <a:pt x="0" y="0"/>
                </a:moveTo>
                <a:lnTo>
                  <a:pt x="6559898" y="0"/>
                </a:lnTo>
                <a:lnTo>
                  <a:pt x="6559898" y="7060556"/>
                </a:lnTo>
                <a:lnTo>
                  <a:pt x="0" y="706055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2855401">
            <a:off x="15298344" y="-578565"/>
            <a:ext cx="2675318" cy="3970788"/>
          </a:xfrm>
          <a:custGeom>
            <a:avLst/>
            <a:gdLst/>
            <a:ahLst/>
            <a:cxnLst/>
            <a:rect r="r" b="b" t="t" l="l"/>
            <a:pathLst>
              <a:path h="3970788" w="2675318">
                <a:moveTo>
                  <a:pt x="0" y="0"/>
                </a:moveTo>
                <a:lnTo>
                  <a:pt x="2675318" y="0"/>
                </a:lnTo>
                <a:lnTo>
                  <a:pt x="2675318" y="3970788"/>
                </a:lnTo>
                <a:lnTo>
                  <a:pt x="0" y="39707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2444549" y="7282872"/>
            <a:ext cx="4259682" cy="3950855"/>
          </a:xfrm>
          <a:custGeom>
            <a:avLst/>
            <a:gdLst/>
            <a:ahLst/>
            <a:cxnLst/>
            <a:rect r="r" b="b" t="t" l="l"/>
            <a:pathLst>
              <a:path h="3950855" w="4259682">
                <a:moveTo>
                  <a:pt x="0" y="0"/>
                </a:moveTo>
                <a:lnTo>
                  <a:pt x="4259682" y="0"/>
                </a:lnTo>
                <a:lnTo>
                  <a:pt x="4259682" y="3950856"/>
                </a:lnTo>
                <a:lnTo>
                  <a:pt x="0" y="395085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8" id="8"/>
          <p:cNvGrpSpPr/>
          <p:nvPr/>
        </p:nvGrpSpPr>
        <p:grpSpPr>
          <a:xfrm rot="0">
            <a:off x="454907" y="1640015"/>
            <a:ext cx="17378186" cy="8010880"/>
            <a:chOff x="0" y="0"/>
            <a:chExt cx="23170914" cy="10681173"/>
          </a:xfrm>
        </p:grpSpPr>
        <p:grpSp>
          <p:nvGrpSpPr>
            <p:cNvPr name="Group 9" id="9"/>
            <p:cNvGrpSpPr/>
            <p:nvPr/>
          </p:nvGrpSpPr>
          <p:grpSpPr>
            <a:xfrm rot="0">
              <a:off x="0" y="0"/>
              <a:ext cx="23170914" cy="10681173"/>
              <a:chOff x="0" y="0"/>
              <a:chExt cx="4576971" cy="2109861"/>
            </a:xfrm>
          </p:grpSpPr>
          <p:sp>
            <p:nvSpPr>
              <p:cNvPr name="Freeform 10" id="10"/>
              <p:cNvSpPr/>
              <p:nvPr/>
            </p:nvSpPr>
            <p:spPr>
              <a:xfrm flipH="false" flipV="false" rot="0">
                <a:off x="0" y="0"/>
                <a:ext cx="4576971" cy="2109861"/>
              </a:xfrm>
              <a:custGeom>
                <a:avLst/>
                <a:gdLst/>
                <a:ahLst/>
                <a:cxnLst/>
                <a:rect r="r" b="b" t="t" l="l"/>
                <a:pathLst>
                  <a:path h="2109861" w="4576971">
                    <a:moveTo>
                      <a:pt x="0" y="0"/>
                    </a:moveTo>
                    <a:lnTo>
                      <a:pt x="4576971" y="0"/>
                    </a:lnTo>
                    <a:lnTo>
                      <a:pt x="4576971" y="2109861"/>
                    </a:lnTo>
                    <a:lnTo>
                      <a:pt x="0" y="2109861"/>
                    </a:lnTo>
                    <a:close/>
                  </a:path>
                </a:pathLst>
              </a:custGeom>
              <a:solidFill>
                <a:srgbClr val="FFFFFF">
                  <a:alpha val="40000"/>
                </a:srgbClr>
              </a:solidFill>
              <a:ln w="38100" cap="sq">
                <a:solidFill>
                  <a:srgbClr val="000000">
                    <a:alpha val="40000"/>
                  </a:srgbClr>
                </a:solidFill>
                <a:prstDash val="solid"/>
                <a:miter/>
              </a:ln>
            </p:spPr>
          </p:sp>
          <p:sp>
            <p:nvSpPr>
              <p:cNvPr name="TextBox 11" id="11"/>
              <p:cNvSpPr txBox="true"/>
              <p:nvPr/>
            </p:nvSpPr>
            <p:spPr>
              <a:xfrm>
                <a:off x="0" y="-38100"/>
                <a:ext cx="4576971" cy="214796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0" y="0"/>
              <a:ext cx="23170914" cy="10681173"/>
              <a:chOff x="0" y="0"/>
              <a:chExt cx="4576971" cy="2109861"/>
            </a:xfrm>
          </p:grpSpPr>
          <p:sp>
            <p:nvSpPr>
              <p:cNvPr name="Freeform 13" id="13"/>
              <p:cNvSpPr/>
              <p:nvPr/>
            </p:nvSpPr>
            <p:spPr>
              <a:xfrm flipH="false" flipV="false" rot="0">
                <a:off x="0" y="0"/>
                <a:ext cx="4576971" cy="2109861"/>
              </a:xfrm>
              <a:custGeom>
                <a:avLst/>
                <a:gdLst/>
                <a:ahLst/>
                <a:cxnLst/>
                <a:rect r="r" b="b" t="t" l="l"/>
                <a:pathLst>
                  <a:path h="2109861" w="4576971">
                    <a:moveTo>
                      <a:pt x="0" y="0"/>
                    </a:moveTo>
                    <a:lnTo>
                      <a:pt x="4576971" y="0"/>
                    </a:lnTo>
                    <a:lnTo>
                      <a:pt x="4576971" y="2109861"/>
                    </a:lnTo>
                    <a:lnTo>
                      <a:pt x="0" y="2109861"/>
                    </a:lnTo>
                    <a:close/>
                  </a:path>
                </a:pathLst>
              </a:custGeom>
              <a:solidFill>
                <a:srgbClr val="000000">
                  <a:alpha val="0"/>
                </a:srgbClr>
              </a:solidFill>
              <a:ln w="38100" cap="sq">
                <a:solidFill>
                  <a:srgbClr val="000000"/>
                </a:solidFill>
                <a:prstDash val="solid"/>
                <a:miter/>
              </a:ln>
            </p:spPr>
          </p:sp>
          <p:sp>
            <p:nvSpPr>
              <p:cNvPr name="TextBox 14" id="14"/>
              <p:cNvSpPr txBox="true"/>
              <p:nvPr/>
            </p:nvSpPr>
            <p:spPr>
              <a:xfrm>
                <a:off x="0" y="-38100"/>
                <a:ext cx="4576971" cy="2147961"/>
              </a:xfrm>
              <a:prstGeom prst="rect">
                <a:avLst/>
              </a:prstGeom>
            </p:spPr>
            <p:txBody>
              <a:bodyPr anchor="ctr" rtlCol="false" tIns="50800" lIns="50800" bIns="50800" rIns="50800"/>
              <a:lstStyle/>
              <a:p>
                <a:pPr algn="ctr">
                  <a:lnSpc>
                    <a:spcPts val="2659"/>
                  </a:lnSpc>
                </a:pPr>
              </a:p>
            </p:txBody>
          </p:sp>
        </p:grpSp>
      </p:grpSp>
      <p:sp>
        <p:nvSpPr>
          <p:cNvPr name="TextBox 15" id="15"/>
          <p:cNvSpPr txBox="true"/>
          <p:nvPr/>
        </p:nvSpPr>
        <p:spPr>
          <a:xfrm rot="0">
            <a:off x="1028700" y="1883079"/>
            <a:ext cx="16597648" cy="7391400"/>
          </a:xfrm>
          <a:prstGeom prst="rect">
            <a:avLst/>
          </a:prstGeom>
        </p:spPr>
        <p:txBody>
          <a:bodyPr anchor="t" rtlCol="false" tIns="0" lIns="0" bIns="0" rIns="0">
            <a:spAutoFit/>
          </a:bodyPr>
          <a:lstStyle/>
          <a:p>
            <a:pPr>
              <a:lnSpc>
                <a:spcPts val="4199"/>
              </a:lnSpc>
            </a:pPr>
            <a:r>
              <a:rPr lang="en-US" sz="2999" spc="149">
                <a:solidFill>
                  <a:srgbClr val="000000"/>
                </a:solidFill>
                <a:latin typeface="Agrandir"/>
              </a:rPr>
              <a:t>“Yedinci sınıf öğrencisi olan Fatih fiziksel olarak arkadaşlarına göre daha gelişmiş ve güçlü yapıdadır.</a:t>
            </a:r>
          </a:p>
          <a:p>
            <a:pPr algn="l">
              <a:lnSpc>
                <a:spcPts val="4199"/>
              </a:lnSpc>
            </a:pPr>
            <a:r>
              <a:rPr lang="en-US" sz="2999" spc="149">
                <a:solidFill>
                  <a:srgbClr val="000000"/>
                </a:solidFill>
                <a:latin typeface="Agrandir"/>
              </a:rPr>
              <a:t>Fatih'in okulda birkaç yakın arkadaşı vardır ve genellikle okulda onlarla vakit geçirmekte, diğer çocuklarla pek iletişim kurmamaktadır. Okul başladığından beri o ve arkadaşları beşinci sınıf öğrencisi olan Çağlar'la uğraşmaktadırlar. Örneğin bir gün Çağlar kantinde sıra beklerken Fatih ve iki arkadaşı Çağlar'ı iterek Sıra bizim, sen arkada bekleyeceksin!' derler. Çağlar 'Ama sıra bendeydi!' diyerek kendini savunur. Ancak Fatih onun üzerine yürüyerek, sert bir ses tonuyla "Bir şey mi dedin ufaklık?" deyince Çağlar hiçbir şey söylemeden sıranın arkasına geçer. Sıradaki diğer öğrencilerden itiraz edenlere de Fatih sert bir bakış atarak istediği sıraya geçerek kantinden istediği yiyeceği alır. Fatih ve arkadaşları yalnızca kantinde değil birçok kez okul bahçesinde ya da koridorda Çağlar'la ya saç rengi ve gözlükleriyle alay eder ya da onun yanından geçerken omuz atar, ayağına basarlar. Bu davranışlara şahit olan birçok öğrenci Fatih ve arkadaşlarından korktuğu için tepki vermezler.”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6802992">
            <a:off x="-1092430" y="-2256521"/>
            <a:ext cx="4242260" cy="4513043"/>
          </a:xfrm>
          <a:custGeom>
            <a:avLst/>
            <a:gdLst/>
            <a:ahLst/>
            <a:cxnLst/>
            <a:rect r="r" b="b" t="t" l="l"/>
            <a:pathLst>
              <a:path h="4513043" w="4242260">
                <a:moveTo>
                  <a:pt x="0" y="0"/>
                </a:moveTo>
                <a:lnTo>
                  <a:pt x="4242260" y="0"/>
                </a:lnTo>
                <a:lnTo>
                  <a:pt x="4242260" y="4513042"/>
                </a:lnTo>
                <a:lnTo>
                  <a:pt x="0" y="45130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989142">
            <a:off x="-3994456" y="4198274"/>
            <a:ext cx="11022365" cy="10127047"/>
          </a:xfrm>
          <a:custGeom>
            <a:avLst/>
            <a:gdLst/>
            <a:ahLst/>
            <a:cxnLst/>
            <a:rect r="r" b="b" t="t" l="l"/>
            <a:pathLst>
              <a:path h="10127047" w="11022365">
                <a:moveTo>
                  <a:pt x="0" y="0"/>
                </a:moveTo>
                <a:lnTo>
                  <a:pt x="11022365" y="0"/>
                </a:lnTo>
                <a:lnTo>
                  <a:pt x="11022365" y="10127046"/>
                </a:lnTo>
                <a:lnTo>
                  <a:pt x="0" y="101270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197150">
            <a:off x="425819" y="4818414"/>
            <a:ext cx="5381103" cy="4990973"/>
          </a:xfrm>
          <a:custGeom>
            <a:avLst/>
            <a:gdLst/>
            <a:ahLst/>
            <a:cxnLst/>
            <a:rect r="r" b="b" t="t" l="l"/>
            <a:pathLst>
              <a:path h="4990973" w="5381103">
                <a:moveTo>
                  <a:pt x="0" y="0"/>
                </a:moveTo>
                <a:lnTo>
                  <a:pt x="5381103" y="0"/>
                </a:lnTo>
                <a:lnTo>
                  <a:pt x="5381103" y="4990973"/>
                </a:lnTo>
                <a:lnTo>
                  <a:pt x="0" y="49909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5461674" y="-1231629"/>
            <a:ext cx="4204062" cy="4074119"/>
          </a:xfrm>
          <a:custGeom>
            <a:avLst/>
            <a:gdLst/>
            <a:ahLst/>
            <a:cxnLst/>
            <a:rect r="r" b="b" t="t" l="l"/>
            <a:pathLst>
              <a:path h="4074119" w="4204062">
                <a:moveTo>
                  <a:pt x="0" y="0"/>
                </a:moveTo>
                <a:lnTo>
                  <a:pt x="4204063" y="0"/>
                </a:lnTo>
                <a:lnTo>
                  <a:pt x="4204063" y="4074119"/>
                </a:lnTo>
                <a:lnTo>
                  <a:pt x="0" y="40741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16486" y="2702379"/>
            <a:ext cx="8036094" cy="1390650"/>
          </a:xfrm>
          <a:prstGeom prst="rect">
            <a:avLst/>
          </a:prstGeom>
        </p:spPr>
        <p:txBody>
          <a:bodyPr anchor="t" rtlCol="false" tIns="0" lIns="0" bIns="0" rIns="0">
            <a:spAutoFit/>
          </a:bodyPr>
          <a:lstStyle/>
          <a:p>
            <a:pPr marL="0" indent="0" lvl="0">
              <a:lnSpc>
                <a:spcPts val="10920"/>
              </a:lnSpc>
              <a:spcBef>
                <a:spcPct val="0"/>
              </a:spcBef>
            </a:pPr>
            <a:r>
              <a:rPr lang="en-US" sz="9100" spc="182">
                <a:solidFill>
                  <a:srgbClr val="000000"/>
                </a:solidFill>
                <a:latin typeface="Gagalin"/>
              </a:rPr>
              <a:t>cevaplayalım!</a:t>
            </a:r>
          </a:p>
        </p:txBody>
      </p:sp>
      <p:grpSp>
        <p:nvGrpSpPr>
          <p:cNvPr name="Group 8" id="8"/>
          <p:cNvGrpSpPr/>
          <p:nvPr/>
        </p:nvGrpSpPr>
        <p:grpSpPr>
          <a:xfrm rot="0">
            <a:off x="9028830" y="2341013"/>
            <a:ext cx="765441" cy="741782"/>
            <a:chOff x="0" y="0"/>
            <a:chExt cx="1020588" cy="989043"/>
          </a:xfrm>
        </p:grpSpPr>
        <p:sp>
          <p:nvSpPr>
            <p:cNvPr name="Freeform 9" id="9"/>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1.</a:t>
              </a:r>
            </a:p>
          </p:txBody>
        </p:sp>
      </p:grpSp>
      <p:grpSp>
        <p:nvGrpSpPr>
          <p:cNvPr name="Group 11" id="11"/>
          <p:cNvGrpSpPr/>
          <p:nvPr/>
        </p:nvGrpSpPr>
        <p:grpSpPr>
          <a:xfrm rot="0">
            <a:off x="9028830" y="3576114"/>
            <a:ext cx="765441" cy="741782"/>
            <a:chOff x="0" y="0"/>
            <a:chExt cx="1020588" cy="989043"/>
          </a:xfrm>
        </p:grpSpPr>
        <p:sp>
          <p:nvSpPr>
            <p:cNvPr name="Freeform 12" id="12"/>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3" id="13"/>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2.</a:t>
              </a:r>
            </a:p>
          </p:txBody>
        </p:sp>
      </p:grpSp>
      <p:grpSp>
        <p:nvGrpSpPr>
          <p:cNvPr name="Group 14" id="14"/>
          <p:cNvGrpSpPr/>
          <p:nvPr/>
        </p:nvGrpSpPr>
        <p:grpSpPr>
          <a:xfrm rot="0">
            <a:off x="9028830" y="4811215"/>
            <a:ext cx="765441" cy="741782"/>
            <a:chOff x="0" y="0"/>
            <a:chExt cx="1020588" cy="989043"/>
          </a:xfrm>
        </p:grpSpPr>
        <p:sp>
          <p:nvSpPr>
            <p:cNvPr name="Freeform 15" id="15"/>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3.</a:t>
              </a:r>
            </a:p>
          </p:txBody>
        </p:sp>
      </p:grpSp>
      <p:grpSp>
        <p:nvGrpSpPr>
          <p:cNvPr name="Group 17" id="17"/>
          <p:cNvGrpSpPr/>
          <p:nvPr/>
        </p:nvGrpSpPr>
        <p:grpSpPr>
          <a:xfrm rot="0">
            <a:off x="9028830" y="6046316"/>
            <a:ext cx="765441" cy="741782"/>
            <a:chOff x="0" y="0"/>
            <a:chExt cx="1020588" cy="989043"/>
          </a:xfrm>
        </p:grpSpPr>
        <p:sp>
          <p:nvSpPr>
            <p:cNvPr name="Freeform 18" id="18"/>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9" id="19"/>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4.</a:t>
              </a:r>
            </a:p>
          </p:txBody>
        </p:sp>
      </p:grpSp>
      <p:grpSp>
        <p:nvGrpSpPr>
          <p:cNvPr name="Group 20" id="20"/>
          <p:cNvGrpSpPr/>
          <p:nvPr/>
        </p:nvGrpSpPr>
        <p:grpSpPr>
          <a:xfrm rot="0">
            <a:off x="9028830" y="7281417"/>
            <a:ext cx="765441" cy="741782"/>
            <a:chOff x="0" y="0"/>
            <a:chExt cx="1020588" cy="989043"/>
          </a:xfrm>
        </p:grpSpPr>
        <p:sp>
          <p:nvSpPr>
            <p:cNvPr name="Freeform 21" id="21"/>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2" id="22"/>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5.</a:t>
              </a:r>
            </a:p>
          </p:txBody>
        </p:sp>
      </p:grpSp>
      <p:grpSp>
        <p:nvGrpSpPr>
          <p:cNvPr name="Group 23" id="23"/>
          <p:cNvGrpSpPr/>
          <p:nvPr/>
        </p:nvGrpSpPr>
        <p:grpSpPr>
          <a:xfrm rot="0">
            <a:off x="8238255" y="8911119"/>
            <a:ext cx="765441" cy="741782"/>
            <a:chOff x="0" y="0"/>
            <a:chExt cx="1020588" cy="989043"/>
          </a:xfrm>
        </p:grpSpPr>
        <p:sp>
          <p:nvSpPr>
            <p:cNvPr name="Freeform 24" id="24"/>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5" id="25"/>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6.</a:t>
              </a:r>
            </a:p>
          </p:txBody>
        </p:sp>
      </p:grpSp>
      <p:sp>
        <p:nvSpPr>
          <p:cNvPr name="Freeform 26" id="26"/>
          <p:cNvSpPr/>
          <p:nvPr/>
        </p:nvSpPr>
        <p:spPr>
          <a:xfrm flipH="false" flipV="false" rot="0">
            <a:off x="15098631" y="-416990"/>
            <a:ext cx="4321338" cy="3424660"/>
          </a:xfrm>
          <a:custGeom>
            <a:avLst/>
            <a:gdLst/>
            <a:ahLst/>
            <a:cxnLst/>
            <a:rect r="r" b="b" t="t" l="l"/>
            <a:pathLst>
              <a:path h="3424660" w="4321338">
                <a:moveTo>
                  <a:pt x="0" y="0"/>
                </a:moveTo>
                <a:lnTo>
                  <a:pt x="4321338" y="0"/>
                </a:lnTo>
                <a:lnTo>
                  <a:pt x="4321338" y="3424660"/>
                </a:lnTo>
                <a:lnTo>
                  <a:pt x="0" y="342466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7" id="27"/>
          <p:cNvSpPr txBox="true"/>
          <p:nvPr/>
        </p:nvSpPr>
        <p:spPr>
          <a:xfrm rot="0">
            <a:off x="10122114" y="2161105"/>
            <a:ext cx="7289389" cy="1140460"/>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Zorbaca bir davranışa maruz kalan bu kişi kendini nasıl hissetmiş olabilir?</a:t>
            </a:r>
          </a:p>
        </p:txBody>
      </p:sp>
      <p:sp>
        <p:nvSpPr>
          <p:cNvPr name="TextBox 28" id="28"/>
          <p:cNvSpPr txBox="true"/>
          <p:nvPr/>
        </p:nvSpPr>
        <p:spPr>
          <a:xfrm rot="0">
            <a:off x="10274317" y="3587316"/>
            <a:ext cx="6984983" cy="1140460"/>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Zorba davranış, ona maruz kalan kişiyi nasıl etkiliyor?</a:t>
            </a:r>
          </a:p>
        </p:txBody>
      </p:sp>
      <p:sp>
        <p:nvSpPr>
          <p:cNvPr name="TextBox 29" id="29"/>
          <p:cNvSpPr txBox="true"/>
          <p:nvPr/>
        </p:nvSpPr>
        <p:spPr>
          <a:xfrm rot="0">
            <a:off x="10274317" y="5010150"/>
            <a:ext cx="6101196" cy="616585"/>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Zorbalar sizce nasıl hisseder?</a:t>
            </a:r>
          </a:p>
        </p:txBody>
      </p:sp>
      <p:sp>
        <p:nvSpPr>
          <p:cNvPr name="TextBox 30" id="30"/>
          <p:cNvSpPr txBox="true"/>
          <p:nvPr/>
        </p:nvSpPr>
        <p:spPr>
          <a:xfrm rot="0">
            <a:off x="10243048" y="5864860"/>
            <a:ext cx="7320657" cy="1140460"/>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Onları zorbaca davranışlar yapmaya iten şeyler neler olabilir.</a:t>
            </a:r>
          </a:p>
        </p:txBody>
      </p:sp>
      <p:sp>
        <p:nvSpPr>
          <p:cNvPr name="TextBox 31" id="31"/>
          <p:cNvSpPr txBox="true"/>
          <p:nvPr/>
        </p:nvSpPr>
        <p:spPr>
          <a:xfrm rot="0">
            <a:off x="10103418" y="7148067"/>
            <a:ext cx="7631187" cy="1664335"/>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Zorba davranışa uğrayan kişi bu durumla baş etmek için ne yapabilir/ nasıl davranabilir?</a:t>
            </a:r>
          </a:p>
        </p:txBody>
      </p:sp>
      <p:sp>
        <p:nvSpPr>
          <p:cNvPr name="TextBox 32" id="32"/>
          <p:cNvSpPr txBox="true"/>
          <p:nvPr/>
        </p:nvSpPr>
        <p:spPr>
          <a:xfrm rot="0">
            <a:off x="9294582" y="8777769"/>
            <a:ext cx="8944452" cy="1140460"/>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Çevredekiler kendilerinin de güvenliğini sağlayarak duruma nasıl müdahale edebilir?</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3191312">
            <a:off x="4617629" y="8252624"/>
            <a:ext cx="3662577" cy="3549370"/>
          </a:xfrm>
          <a:custGeom>
            <a:avLst/>
            <a:gdLst/>
            <a:ahLst/>
            <a:cxnLst/>
            <a:rect r="r" b="b" t="t" l="l"/>
            <a:pathLst>
              <a:path h="3549370" w="3662577">
                <a:moveTo>
                  <a:pt x="0" y="0"/>
                </a:moveTo>
                <a:lnTo>
                  <a:pt x="3662578" y="0"/>
                </a:lnTo>
                <a:lnTo>
                  <a:pt x="3662578" y="3549370"/>
                </a:lnTo>
                <a:lnTo>
                  <a:pt x="0" y="35493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8277685">
            <a:off x="12239230" y="-2270134"/>
            <a:ext cx="6912691" cy="7353926"/>
          </a:xfrm>
          <a:custGeom>
            <a:avLst/>
            <a:gdLst/>
            <a:ahLst/>
            <a:cxnLst/>
            <a:rect r="r" b="b" t="t" l="l"/>
            <a:pathLst>
              <a:path h="7353926" w="6912691">
                <a:moveTo>
                  <a:pt x="0" y="0"/>
                </a:moveTo>
                <a:lnTo>
                  <a:pt x="6912691" y="0"/>
                </a:lnTo>
                <a:lnTo>
                  <a:pt x="6912691" y="7353926"/>
                </a:lnTo>
                <a:lnTo>
                  <a:pt x="0" y="73539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2272947">
            <a:off x="-2251249" y="4207028"/>
            <a:ext cx="6559898" cy="7060555"/>
          </a:xfrm>
          <a:custGeom>
            <a:avLst/>
            <a:gdLst/>
            <a:ahLst/>
            <a:cxnLst/>
            <a:rect r="r" b="b" t="t" l="l"/>
            <a:pathLst>
              <a:path h="7060555" w="6559898">
                <a:moveTo>
                  <a:pt x="0" y="0"/>
                </a:moveTo>
                <a:lnTo>
                  <a:pt x="6559898" y="0"/>
                </a:lnTo>
                <a:lnTo>
                  <a:pt x="6559898" y="7060556"/>
                </a:lnTo>
                <a:lnTo>
                  <a:pt x="0" y="706055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2855401">
            <a:off x="15298344" y="-578565"/>
            <a:ext cx="2675318" cy="3970788"/>
          </a:xfrm>
          <a:custGeom>
            <a:avLst/>
            <a:gdLst/>
            <a:ahLst/>
            <a:cxnLst/>
            <a:rect r="r" b="b" t="t" l="l"/>
            <a:pathLst>
              <a:path h="3970788" w="2675318">
                <a:moveTo>
                  <a:pt x="0" y="0"/>
                </a:moveTo>
                <a:lnTo>
                  <a:pt x="2675318" y="0"/>
                </a:lnTo>
                <a:lnTo>
                  <a:pt x="2675318" y="3970788"/>
                </a:lnTo>
                <a:lnTo>
                  <a:pt x="0" y="39707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2444549" y="7282872"/>
            <a:ext cx="4259682" cy="3950855"/>
          </a:xfrm>
          <a:custGeom>
            <a:avLst/>
            <a:gdLst/>
            <a:ahLst/>
            <a:cxnLst/>
            <a:rect r="r" b="b" t="t" l="l"/>
            <a:pathLst>
              <a:path h="3950855" w="4259682">
                <a:moveTo>
                  <a:pt x="0" y="0"/>
                </a:moveTo>
                <a:lnTo>
                  <a:pt x="4259682" y="0"/>
                </a:lnTo>
                <a:lnTo>
                  <a:pt x="4259682" y="3950856"/>
                </a:lnTo>
                <a:lnTo>
                  <a:pt x="0" y="395085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8" id="8"/>
          <p:cNvGrpSpPr/>
          <p:nvPr/>
        </p:nvGrpSpPr>
        <p:grpSpPr>
          <a:xfrm rot="0">
            <a:off x="454907" y="1640015"/>
            <a:ext cx="17378186" cy="8010880"/>
            <a:chOff x="0" y="0"/>
            <a:chExt cx="23170914" cy="10681173"/>
          </a:xfrm>
        </p:grpSpPr>
        <p:grpSp>
          <p:nvGrpSpPr>
            <p:cNvPr name="Group 9" id="9"/>
            <p:cNvGrpSpPr/>
            <p:nvPr/>
          </p:nvGrpSpPr>
          <p:grpSpPr>
            <a:xfrm rot="0">
              <a:off x="0" y="0"/>
              <a:ext cx="23170914" cy="10681173"/>
              <a:chOff x="0" y="0"/>
              <a:chExt cx="4576971" cy="2109861"/>
            </a:xfrm>
          </p:grpSpPr>
          <p:sp>
            <p:nvSpPr>
              <p:cNvPr name="Freeform 10" id="10"/>
              <p:cNvSpPr/>
              <p:nvPr/>
            </p:nvSpPr>
            <p:spPr>
              <a:xfrm flipH="false" flipV="false" rot="0">
                <a:off x="0" y="0"/>
                <a:ext cx="4576971" cy="2109861"/>
              </a:xfrm>
              <a:custGeom>
                <a:avLst/>
                <a:gdLst/>
                <a:ahLst/>
                <a:cxnLst/>
                <a:rect r="r" b="b" t="t" l="l"/>
                <a:pathLst>
                  <a:path h="2109861" w="4576971">
                    <a:moveTo>
                      <a:pt x="0" y="0"/>
                    </a:moveTo>
                    <a:lnTo>
                      <a:pt x="4576971" y="0"/>
                    </a:lnTo>
                    <a:lnTo>
                      <a:pt x="4576971" y="2109861"/>
                    </a:lnTo>
                    <a:lnTo>
                      <a:pt x="0" y="2109861"/>
                    </a:lnTo>
                    <a:close/>
                  </a:path>
                </a:pathLst>
              </a:custGeom>
              <a:solidFill>
                <a:srgbClr val="FFFFFF">
                  <a:alpha val="40000"/>
                </a:srgbClr>
              </a:solidFill>
              <a:ln w="38100" cap="sq">
                <a:solidFill>
                  <a:srgbClr val="000000">
                    <a:alpha val="40000"/>
                  </a:srgbClr>
                </a:solidFill>
                <a:prstDash val="solid"/>
                <a:miter/>
              </a:ln>
            </p:spPr>
          </p:sp>
          <p:sp>
            <p:nvSpPr>
              <p:cNvPr name="TextBox 11" id="11"/>
              <p:cNvSpPr txBox="true"/>
              <p:nvPr/>
            </p:nvSpPr>
            <p:spPr>
              <a:xfrm>
                <a:off x="0" y="-38100"/>
                <a:ext cx="4576971" cy="214796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0" y="0"/>
              <a:ext cx="23170914" cy="10681173"/>
              <a:chOff x="0" y="0"/>
              <a:chExt cx="4576971" cy="2109861"/>
            </a:xfrm>
          </p:grpSpPr>
          <p:sp>
            <p:nvSpPr>
              <p:cNvPr name="Freeform 13" id="13"/>
              <p:cNvSpPr/>
              <p:nvPr/>
            </p:nvSpPr>
            <p:spPr>
              <a:xfrm flipH="false" flipV="false" rot="0">
                <a:off x="0" y="0"/>
                <a:ext cx="4576971" cy="2109861"/>
              </a:xfrm>
              <a:custGeom>
                <a:avLst/>
                <a:gdLst/>
                <a:ahLst/>
                <a:cxnLst/>
                <a:rect r="r" b="b" t="t" l="l"/>
                <a:pathLst>
                  <a:path h="2109861" w="4576971">
                    <a:moveTo>
                      <a:pt x="0" y="0"/>
                    </a:moveTo>
                    <a:lnTo>
                      <a:pt x="4576971" y="0"/>
                    </a:lnTo>
                    <a:lnTo>
                      <a:pt x="4576971" y="2109861"/>
                    </a:lnTo>
                    <a:lnTo>
                      <a:pt x="0" y="2109861"/>
                    </a:lnTo>
                    <a:close/>
                  </a:path>
                </a:pathLst>
              </a:custGeom>
              <a:solidFill>
                <a:srgbClr val="000000">
                  <a:alpha val="0"/>
                </a:srgbClr>
              </a:solidFill>
              <a:ln w="38100" cap="sq">
                <a:solidFill>
                  <a:srgbClr val="000000"/>
                </a:solidFill>
                <a:prstDash val="solid"/>
                <a:miter/>
              </a:ln>
            </p:spPr>
          </p:sp>
          <p:sp>
            <p:nvSpPr>
              <p:cNvPr name="TextBox 14" id="14"/>
              <p:cNvSpPr txBox="true"/>
              <p:nvPr/>
            </p:nvSpPr>
            <p:spPr>
              <a:xfrm>
                <a:off x="0" y="-38100"/>
                <a:ext cx="4576971" cy="2147961"/>
              </a:xfrm>
              <a:prstGeom prst="rect">
                <a:avLst/>
              </a:prstGeom>
            </p:spPr>
            <p:txBody>
              <a:bodyPr anchor="ctr" rtlCol="false" tIns="50800" lIns="50800" bIns="50800" rIns="50800"/>
              <a:lstStyle/>
              <a:p>
                <a:pPr algn="ctr">
                  <a:lnSpc>
                    <a:spcPts val="2659"/>
                  </a:lnSpc>
                </a:pPr>
              </a:p>
            </p:txBody>
          </p:sp>
        </p:grpSp>
      </p:grpSp>
      <p:sp>
        <p:nvSpPr>
          <p:cNvPr name="TextBox 15" id="15"/>
          <p:cNvSpPr txBox="true"/>
          <p:nvPr/>
        </p:nvSpPr>
        <p:spPr>
          <a:xfrm rot="0">
            <a:off x="1028700" y="3186112"/>
            <a:ext cx="16597648" cy="5026026"/>
          </a:xfrm>
          <a:prstGeom prst="rect">
            <a:avLst/>
          </a:prstGeom>
        </p:spPr>
        <p:txBody>
          <a:bodyPr anchor="t" rtlCol="false" tIns="0" lIns="0" bIns="0" rIns="0">
            <a:spAutoFit/>
          </a:bodyPr>
          <a:lstStyle/>
          <a:p>
            <a:pPr algn="l">
              <a:lnSpc>
                <a:spcPts val="4899"/>
              </a:lnSpc>
            </a:pPr>
            <a:r>
              <a:rPr lang="en-US" sz="3499" spc="174">
                <a:solidFill>
                  <a:srgbClr val="000000"/>
                </a:solidFill>
                <a:latin typeface="Agrandir"/>
              </a:rPr>
              <a:t>“Zeynep arkadaşları tarafından sevilen ve takdir edilen biridir. Okula gidiş ve gelişlerde aynı güzergâhı kullanan Mine ile sıklıkla karşılaşmaktadır. Diğer şubedeki Mine'yse kendisini arkadaşları arasında değerli hissetmemektedir ve teneffüslerde bakışları ve alaycı tavırları ile Zeynep'i sürekli rahatsız etmektedir. Okul yolunda da bu tavrını sürdürmektedir. Ayrıca Mine kendi sınıfındaki arkadaşlarının Zeynep ile arkadaş olmasını engellemek için sürekli onun hakkında kötü şeyler söylemektedir. Zeynep ise bu durumdan rahatsız olmaktadır.”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6802992">
            <a:off x="-1092430" y="-2256521"/>
            <a:ext cx="4242260" cy="4513043"/>
          </a:xfrm>
          <a:custGeom>
            <a:avLst/>
            <a:gdLst/>
            <a:ahLst/>
            <a:cxnLst/>
            <a:rect r="r" b="b" t="t" l="l"/>
            <a:pathLst>
              <a:path h="4513043" w="4242260">
                <a:moveTo>
                  <a:pt x="0" y="0"/>
                </a:moveTo>
                <a:lnTo>
                  <a:pt x="4242260" y="0"/>
                </a:lnTo>
                <a:lnTo>
                  <a:pt x="4242260" y="4513042"/>
                </a:lnTo>
                <a:lnTo>
                  <a:pt x="0" y="45130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989142">
            <a:off x="-3994456" y="4198274"/>
            <a:ext cx="11022365" cy="10127047"/>
          </a:xfrm>
          <a:custGeom>
            <a:avLst/>
            <a:gdLst/>
            <a:ahLst/>
            <a:cxnLst/>
            <a:rect r="r" b="b" t="t" l="l"/>
            <a:pathLst>
              <a:path h="10127047" w="11022365">
                <a:moveTo>
                  <a:pt x="0" y="0"/>
                </a:moveTo>
                <a:lnTo>
                  <a:pt x="11022365" y="0"/>
                </a:lnTo>
                <a:lnTo>
                  <a:pt x="11022365" y="10127046"/>
                </a:lnTo>
                <a:lnTo>
                  <a:pt x="0" y="101270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197150">
            <a:off x="425819" y="4818414"/>
            <a:ext cx="5381103" cy="4990973"/>
          </a:xfrm>
          <a:custGeom>
            <a:avLst/>
            <a:gdLst/>
            <a:ahLst/>
            <a:cxnLst/>
            <a:rect r="r" b="b" t="t" l="l"/>
            <a:pathLst>
              <a:path h="4990973" w="5381103">
                <a:moveTo>
                  <a:pt x="0" y="0"/>
                </a:moveTo>
                <a:lnTo>
                  <a:pt x="5381103" y="0"/>
                </a:lnTo>
                <a:lnTo>
                  <a:pt x="5381103" y="4990973"/>
                </a:lnTo>
                <a:lnTo>
                  <a:pt x="0" y="49909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5461674" y="-1231629"/>
            <a:ext cx="4204062" cy="4074119"/>
          </a:xfrm>
          <a:custGeom>
            <a:avLst/>
            <a:gdLst/>
            <a:ahLst/>
            <a:cxnLst/>
            <a:rect r="r" b="b" t="t" l="l"/>
            <a:pathLst>
              <a:path h="4074119" w="4204062">
                <a:moveTo>
                  <a:pt x="0" y="0"/>
                </a:moveTo>
                <a:lnTo>
                  <a:pt x="4204063" y="0"/>
                </a:lnTo>
                <a:lnTo>
                  <a:pt x="4204063" y="4074119"/>
                </a:lnTo>
                <a:lnTo>
                  <a:pt x="0" y="40741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16486" y="2702379"/>
            <a:ext cx="8036094" cy="1390650"/>
          </a:xfrm>
          <a:prstGeom prst="rect">
            <a:avLst/>
          </a:prstGeom>
        </p:spPr>
        <p:txBody>
          <a:bodyPr anchor="t" rtlCol="false" tIns="0" lIns="0" bIns="0" rIns="0">
            <a:spAutoFit/>
          </a:bodyPr>
          <a:lstStyle/>
          <a:p>
            <a:pPr marL="0" indent="0" lvl="0">
              <a:lnSpc>
                <a:spcPts val="10920"/>
              </a:lnSpc>
              <a:spcBef>
                <a:spcPct val="0"/>
              </a:spcBef>
            </a:pPr>
            <a:r>
              <a:rPr lang="en-US" sz="9100" spc="182">
                <a:solidFill>
                  <a:srgbClr val="000000"/>
                </a:solidFill>
                <a:latin typeface="Gagalin"/>
              </a:rPr>
              <a:t>cevaplayalım!</a:t>
            </a:r>
          </a:p>
        </p:txBody>
      </p:sp>
      <p:grpSp>
        <p:nvGrpSpPr>
          <p:cNvPr name="Group 8" id="8"/>
          <p:cNvGrpSpPr/>
          <p:nvPr/>
        </p:nvGrpSpPr>
        <p:grpSpPr>
          <a:xfrm rot="0">
            <a:off x="9028830" y="2341013"/>
            <a:ext cx="765441" cy="741782"/>
            <a:chOff x="0" y="0"/>
            <a:chExt cx="1020588" cy="989043"/>
          </a:xfrm>
        </p:grpSpPr>
        <p:sp>
          <p:nvSpPr>
            <p:cNvPr name="Freeform 9" id="9"/>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1.</a:t>
              </a:r>
            </a:p>
          </p:txBody>
        </p:sp>
      </p:grpSp>
      <p:grpSp>
        <p:nvGrpSpPr>
          <p:cNvPr name="Group 11" id="11"/>
          <p:cNvGrpSpPr/>
          <p:nvPr/>
        </p:nvGrpSpPr>
        <p:grpSpPr>
          <a:xfrm rot="0">
            <a:off x="9028830" y="3576114"/>
            <a:ext cx="765441" cy="741782"/>
            <a:chOff x="0" y="0"/>
            <a:chExt cx="1020588" cy="989043"/>
          </a:xfrm>
        </p:grpSpPr>
        <p:sp>
          <p:nvSpPr>
            <p:cNvPr name="Freeform 12" id="12"/>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3" id="13"/>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2.</a:t>
              </a:r>
            </a:p>
          </p:txBody>
        </p:sp>
      </p:grpSp>
      <p:grpSp>
        <p:nvGrpSpPr>
          <p:cNvPr name="Group 14" id="14"/>
          <p:cNvGrpSpPr/>
          <p:nvPr/>
        </p:nvGrpSpPr>
        <p:grpSpPr>
          <a:xfrm rot="0">
            <a:off x="9028830" y="4811215"/>
            <a:ext cx="765441" cy="741782"/>
            <a:chOff x="0" y="0"/>
            <a:chExt cx="1020588" cy="989043"/>
          </a:xfrm>
        </p:grpSpPr>
        <p:sp>
          <p:nvSpPr>
            <p:cNvPr name="Freeform 15" id="15"/>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3.</a:t>
              </a:r>
            </a:p>
          </p:txBody>
        </p:sp>
      </p:grpSp>
      <p:grpSp>
        <p:nvGrpSpPr>
          <p:cNvPr name="Group 17" id="17"/>
          <p:cNvGrpSpPr/>
          <p:nvPr/>
        </p:nvGrpSpPr>
        <p:grpSpPr>
          <a:xfrm rot="0">
            <a:off x="9028830" y="6046316"/>
            <a:ext cx="765441" cy="741782"/>
            <a:chOff x="0" y="0"/>
            <a:chExt cx="1020588" cy="989043"/>
          </a:xfrm>
        </p:grpSpPr>
        <p:sp>
          <p:nvSpPr>
            <p:cNvPr name="Freeform 18" id="18"/>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9" id="19"/>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4.</a:t>
              </a:r>
            </a:p>
          </p:txBody>
        </p:sp>
      </p:grpSp>
      <p:grpSp>
        <p:nvGrpSpPr>
          <p:cNvPr name="Group 20" id="20"/>
          <p:cNvGrpSpPr/>
          <p:nvPr/>
        </p:nvGrpSpPr>
        <p:grpSpPr>
          <a:xfrm rot="0">
            <a:off x="9028830" y="7281417"/>
            <a:ext cx="765441" cy="741782"/>
            <a:chOff x="0" y="0"/>
            <a:chExt cx="1020588" cy="989043"/>
          </a:xfrm>
        </p:grpSpPr>
        <p:sp>
          <p:nvSpPr>
            <p:cNvPr name="Freeform 21" id="21"/>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2" id="22"/>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5.</a:t>
              </a:r>
            </a:p>
          </p:txBody>
        </p:sp>
      </p:grpSp>
      <p:grpSp>
        <p:nvGrpSpPr>
          <p:cNvPr name="Group 23" id="23"/>
          <p:cNvGrpSpPr/>
          <p:nvPr/>
        </p:nvGrpSpPr>
        <p:grpSpPr>
          <a:xfrm rot="0">
            <a:off x="8238255" y="8911119"/>
            <a:ext cx="765441" cy="741782"/>
            <a:chOff x="0" y="0"/>
            <a:chExt cx="1020588" cy="989043"/>
          </a:xfrm>
        </p:grpSpPr>
        <p:sp>
          <p:nvSpPr>
            <p:cNvPr name="Freeform 24" id="24"/>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5" id="25"/>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6.</a:t>
              </a:r>
            </a:p>
          </p:txBody>
        </p:sp>
      </p:grpSp>
      <p:sp>
        <p:nvSpPr>
          <p:cNvPr name="Freeform 26" id="26"/>
          <p:cNvSpPr/>
          <p:nvPr/>
        </p:nvSpPr>
        <p:spPr>
          <a:xfrm flipH="false" flipV="false" rot="0">
            <a:off x="15098631" y="-416990"/>
            <a:ext cx="4321338" cy="3424660"/>
          </a:xfrm>
          <a:custGeom>
            <a:avLst/>
            <a:gdLst/>
            <a:ahLst/>
            <a:cxnLst/>
            <a:rect r="r" b="b" t="t" l="l"/>
            <a:pathLst>
              <a:path h="3424660" w="4321338">
                <a:moveTo>
                  <a:pt x="0" y="0"/>
                </a:moveTo>
                <a:lnTo>
                  <a:pt x="4321338" y="0"/>
                </a:lnTo>
                <a:lnTo>
                  <a:pt x="4321338" y="3424660"/>
                </a:lnTo>
                <a:lnTo>
                  <a:pt x="0" y="342466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7" id="27"/>
          <p:cNvSpPr txBox="true"/>
          <p:nvPr/>
        </p:nvSpPr>
        <p:spPr>
          <a:xfrm rot="0">
            <a:off x="10122114" y="2161105"/>
            <a:ext cx="7289389" cy="1140460"/>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Zorbaca bir davranışa maruz kalan bu kişi kendini nasıl hissetmiş olabilir?</a:t>
            </a:r>
          </a:p>
        </p:txBody>
      </p:sp>
      <p:sp>
        <p:nvSpPr>
          <p:cNvPr name="TextBox 28" id="28"/>
          <p:cNvSpPr txBox="true"/>
          <p:nvPr/>
        </p:nvSpPr>
        <p:spPr>
          <a:xfrm rot="0">
            <a:off x="10274317" y="3587316"/>
            <a:ext cx="6984983" cy="1140460"/>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Zorba davranış, ona maruz kalan kişiyi nasıl etkiliyor?</a:t>
            </a:r>
          </a:p>
        </p:txBody>
      </p:sp>
      <p:sp>
        <p:nvSpPr>
          <p:cNvPr name="TextBox 29" id="29"/>
          <p:cNvSpPr txBox="true"/>
          <p:nvPr/>
        </p:nvSpPr>
        <p:spPr>
          <a:xfrm rot="0">
            <a:off x="10274317" y="5010150"/>
            <a:ext cx="6101196" cy="616585"/>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Zorbalar sizce nasıl hisseder?</a:t>
            </a:r>
          </a:p>
        </p:txBody>
      </p:sp>
      <p:sp>
        <p:nvSpPr>
          <p:cNvPr name="TextBox 30" id="30"/>
          <p:cNvSpPr txBox="true"/>
          <p:nvPr/>
        </p:nvSpPr>
        <p:spPr>
          <a:xfrm rot="0">
            <a:off x="10243048" y="5864860"/>
            <a:ext cx="7320657" cy="1140460"/>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Onları zorbaca davranışlar yapmaya iten şeyler neler olabilir.</a:t>
            </a:r>
          </a:p>
        </p:txBody>
      </p:sp>
      <p:sp>
        <p:nvSpPr>
          <p:cNvPr name="TextBox 31" id="31"/>
          <p:cNvSpPr txBox="true"/>
          <p:nvPr/>
        </p:nvSpPr>
        <p:spPr>
          <a:xfrm rot="0">
            <a:off x="10103418" y="7148067"/>
            <a:ext cx="7631187" cy="1664335"/>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Zorba davranışa uğrayan kişi bu durumla baş etmek için ne yapabilir/ nasıl davranabilir?</a:t>
            </a:r>
          </a:p>
        </p:txBody>
      </p:sp>
      <p:sp>
        <p:nvSpPr>
          <p:cNvPr name="TextBox 32" id="32"/>
          <p:cNvSpPr txBox="true"/>
          <p:nvPr/>
        </p:nvSpPr>
        <p:spPr>
          <a:xfrm rot="0">
            <a:off x="9294582" y="8777769"/>
            <a:ext cx="8944452" cy="1140460"/>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Çevredekiler kendilerinin de güvenliğini sağlayarak duruma nasıl müdahale edebilir?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3191312">
            <a:off x="4617629" y="8252624"/>
            <a:ext cx="3662577" cy="3549370"/>
          </a:xfrm>
          <a:custGeom>
            <a:avLst/>
            <a:gdLst/>
            <a:ahLst/>
            <a:cxnLst/>
            <a:rect r="r" b="b" t="t" l="l"/>
            <a:pathLst>
              <a:path h="3549370" w="3662577">
                <a:moveTo>
                  <a:pt x="0" y="0"/>
                </a:moveTo>
                <a:lnTo>
                  <a:pt x="3662578" y="0"/>
                </a:lnTo>
                <a:lnTo>
                  <a:pt x="3662578" y="3549370"/>
                </a:lnTo>
                <a:lnTo>
                  <a:pt x="0" y="35493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8277685">
            <a:off x="12239230" y="-2270134"/>
            <a:ext cx="6912691" cy="7353926"/>
          </a:xfrm>
          <a:custGeom>
            <a:avLst/>
            <a:gdLst/>
            <a:ahLst/>
            <a:cxnLst/>
            <a:rect r="r" b="b" t="t" l="l"/>
            <a:pathLst>
              <a:path h="7353926" w="6912691">
                <a:moveTo>
                  <a:pt x="0" y="0"/>
                </a:moveTo>
                <a:lnTo>
                  <a:pt x="6912691" y="0"/>
                </a:lnTo>
                <a:lnTo>
                  <a:pt x="6912691" y="7353926"/>
                </a:lnTo>
                <a:lnTo>
                  <a:pt x="0" y="73539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2272947">
            <a:off x="-2251249" y="4207028"/>
            <a:ext cx="6559898" cy="7060555"/>
          </a:xfrm>
          <a:custGeom>
            <a:avLst/>
            <a:gdLst/>
            <a:ahLst/>
            <a:cxnLst/>
            <a:rect r="r" b="b" t="t" l="l"/>
            <a:pathLst>
              <a:path h="7060555" w="6559898">
                <a:moveTo>
                  <a:pt x="0" y="0"/>
                </a:moveTo>
                <a:lnTo>
                  <a:pt x="6559898" y="0"/>
                </a:lnTo>
                <a:lnTo>
                  <a:pt x="6559898" y="7060556"/>
                </a:lnTo>
                <a:lnTo>
                  <a:pt x="0" y="706055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2855401">
            <a:off x="15298344" y="-578565"/>
            <a:ext cx="2675318" cy="3970788"/>
          </a:xfrm>
          <a:custGeom>
            <a:avLst/>
            <a:gdLst/>
            <a:ahLst/>
            <a:cxnLst/>
            <a:rect r="r" b="b" t="t" l="l"/>
            <a:pathLst>
              <a:path h="3970788" w="2675318">
                <a:moveTo>
                  <a:pt x="0" y="0"/>
                </a:moveTo>
                <a:lnTo>
                  <a:pt x="2675318" y="0"/>
                </a:lnTo>
                <a:lnTo>
                  <a:pt x="2675318" y="3970788"/>
                </a:lnTo>
                <a:lnTo>
                  <a:pt x="0" y="39707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2444549" y="7282872"/>
            <a:ext cx="4259682" cy="3950855"/>
          </a:xfrm>
          <a:custGeom>
            <a:avLst/>
            <a:gdLst/>
            <a:ahLst/>
            <a:cxnLst/>
            <a:rect r="r" b="b" t="t" l="l"/>
            <a:pathLst>
              <a:path h="3950855" w="4259682">
                <a:moveTo>
                  <a:pt x="0" y="0"/>
                </a:moveTo>
                <a:lnTo>
                  <a:pt x="4259682" y="0"/>
                </a:lnTo>
                <a:lnTo>
                  <a:pt x="4259682" y="3950856"/>
                </a:lnTo>
                <a:lnTo>
                  <a:pt x="0" y="395085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8" id="8"/>
          <p:cNvGrpSpPr/>
          <p:nvPr/>
        </p:nvGrpSpPr>
        <p:grpSpPr>
          <a:xfrm rot="0">
            <a:off x="454907" y="1640015"/>
            <a:ext cx="17378186" cy="8010880"/>
            <a:chOff x="0" y="0"/>
            <a:chExt cx="23170914" cy="10681173"/>
          </a:xfrm>
        </p:grpSpPr>
        <p:grpSp>
          <p:nvGrpSpPr>
            <p:cNvPr name="Group 9" id="9"/>
            <p:cNvGrpSpPr/>
            <p:nvPr/>
          </p:nvGrpSpPr>
          <p:grpSpPr>
            <a:xfrm rot="0">
              <a:off x="0" y="0"/>
              <a:ext cx="23170914" cy="10681173"/>
              <a:chOff x="0" y="0"/>
              <a:chExt cx="4576971" cy="2109861"/>
            </a:xfrm>
          </p:grpSpPr>
          <p:sp>
            <p:nvSpPr>
              <p:cNvPr name="Freeform 10" id="10"/>
              <p:cNvSpPr/>
              <p:nvPr/>
            </p:nvSpPr>
            <p:spPr>
              <a:xfrm flipH="false" flipV="false" rot="0">
                <a:off x="0" y="0"/>
                <a:ext cx="4576971" cy="2109861"/>
              </a:xfrm>
              <a:custGeom>
                <a:avLst/>
                <a:gdLst/>
                <a:ahLst/>
                <a:cxnLst/>
                <a:rect r="r" b="b" t="t" l="l"/>
                <a:pathLst>
                  <a:path h="2109861" w="4576971">
                    <a:moveTo>
                      <a:pt x="0" y="0"/>
                    </a:moveTo>
                    <a:lnTo>
                      <a:pt x="4576971" y="0"/>
                    </a:lnTo>
                    <a:lnTo>
                      <a:pt x="4576971" y="2109861"/>
                    </a:lnTo>
                    <a:lnTo>
                      <a:pt x="0" y="2109861"/>
                    </a:lnTo>
                    <a:close/>
                  </a:path>
                </a:pathLst>
              </a:custGeom>
              <a:solidFill>
                <a:srgbClr val="FFFFFF">
                  <a:alpha val="40000"/>
                </a:srgbClr>
              </a:solidFill>
              <a:ln w="38100" cap="sq">
                <a:solidFill>
                  <a:srgbClr val="000000">
                    <a:alpha val="40000"/>
                  </a:srgbClr>
                </a:solidFill>
                <a:prstDash val="solid"/>
                <a:miter/>
              </a:ln>
            </p:spPr>
          </p:sp>
          <p:sp>
            <p:nvSpPr>
              <p:cNvPr name="TextBox 11" id="11"/>
              <p:cNvSpPr txBox="true"/>
              <p:nvPr/>
            </p:nvSpPr>
            <p:spPr>
              <a:xfrm>
                <a:off x="0" y="-38100"/>
                <a:ext cx="4576971" cy="214796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0" y="0"/>
              <a:ext cx="23170914" cy="10681173"/>
              <a:chOff x="0" y="0"/>
              <a:chExt cx="4576971" cy="2109861"/>
            </a:xfrm>
          </p:grpSpPr>
          <p:sp>
            <p:nvSpPr>
              <p:cNvPr name="Freeform 13" id="13"/>
              <p:cNvSpPr/>
              <p:nvPr/>
            </p:nvSpPr>
            <p:spPr>
              <a:xfrm flipH="false" flipV="false" rot="0">
                <a:off x="0" y="0"/>
                <a:ext cx="4576971" cy="2109861"/>
              </a:xfrm>
              <a:custGeom>
                <a:avLst/>
                <a:gdLst/>
                <a:ahLst/>
                <a:cxnLst/>
                <a:rect r="r" b="b" t="t" l="l"/>
                <a:pathLst>
                  <a:path h="2109861" w="4576971">
                    <a:moveTo>
                      <a:pt x="0" y="0"/>
                    </a:moveTo>
                    <a:lnTo>
                      <a:pt x="4576971" y="0"/>
                    </a:lnTo>
                    <a:lnTo>
                      <a:pt x="4576971" y="2109861"/>
                    </a:lnTo>
                    <a:lnTo>
                      <a:pt x="0" y="2109861"/>
                    </a:lnTo>
                    <a:close/>
                  </a:path>
                </a:pathLst>
              </a:custGeom>
              <a:solidFill>
                <a:srgbClr val="000000">
                  <a:alpha val="0"/>
                </a:srgbClr>
              </a:solidFill>
              <a:ln w="38100" cap="sq">
                <a:solidFill>
                  <a:srgbClr val="000000"/>
                </a:solidFill>
                <a:prstDash val="solid"/>
                <a:miter/>
              </a:ln>
            </p:spPr>
          </p:sp>
          <p:sp>
            <p:nvSpPr>
              <p:cNvPr name="TextBox 14" id="14"/>
              <p:cNvSpPr txBox="true"/>
              <p:nvPr/>
            </p:nvSpPr>
            <p:spPr>
              <a:xfrm>
                <a:off x="0" y="-38100"/>
                <a:ext cx="4576971" cy="2147961"/>
              </a:xfrm>
              <a:prstGeom prst="rect">
                <a:avLst/>
              </a:prstGeom>
            </p:spPr>
            <p:txBody>
              <a:bodyPr anchor="ctr" rtlCol="false" tIns="50800" lIns="50800" bIns="50800" rIns="50800"/>
              <a:lstStyle/>
              <a:p>
                <a:pPr algn="ctr">
                  <a:lnSpc>
                    <a:spcPts val="2659"/>
                  </a:lnSpc>
                </a:pPr>
              </a:p>
            </p:txBody>
          </p:sp>
        </p:grpSp>
      </p:grpSp>
      <p:sp>
        <p:nvSpPr>
          <p:cNvPr name="TextBox 15" id="15"/>
          <p:cNvSpPr txBox="true"/>
          <p:nvPr/>
        </p:nvSpPr>
        <p:spPr>
          <a:xfrm rot="0">
            <a:off x="1028700" y="3640790"/>
            <a:ext cx="16597648" cy="3787776"/>
          </a:xfrm>
          <a:prstGeom prst="rect">
            <a:avLst/>
          </a:prstGeom>
        </p:spPr>
        <p:txBody>
          <a:bodyPr anchor="t" rtlCol="false" tIns="0" lIns="0" bIns="0" rIns="0">
            <a:spAutoFit/>
          </a:bodyPr>
          <a:lstStyle/>
          <a:p>
            <a:pPr algn="l">
              <a:lnSpc>
                <a:spcPts val="4899"/>
              </a:lnSpc>
            </a:pPr>
            <a:r>
              <a:rPr lang="en-US" sz="3499" spc="174">
                <a:solidFill>
                  <a:srgbClr val="000000"/>
                </a:solidFill>
                <a:latin typeface="Agrandir"/>
              </a:rPr>
              <a:t>“Esra sınıflarında bulunan Aslı ile pek anlaşamamaktadır. Esra, Aslı ile sık sık alay etmekte, diğer sınıf arkadaşları önünde onu küçük düşürmeye çalışmaktadır. Aslı teneffüse çıkarken arkadaşının yerde bulunan çantasına takılıp düşer. Bu durumu gören Esra alaycı bir şekilde "Daha yürümeyi bilmiyor bu. Sen okula nasıl geliyorsun?" der. Esra'nın yanındaki bir iki arkadaşı da bu söylediklerine güler.</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6802992">
            <a:off x="-1092430" y="-2256521"/>
            <a:ext cx="4242260" cy="4513043"/>
          </a:xfrm>
          <a:custGeom>
            <a:avLst/>
            <a:gdLst/>
            <a:ahLst/>
            <a:cxnLst/>
            <a:rect r="r" b="b" t="t" l="l"/>
            <a:pathLst>
              <a:path h="4513043" w="4242260">
                <a:moveTo>
                  <a:pt x="0" y="0"/>
                </a:moveTo>
                <a:lnTo>
                  <a:pt x="4242260" y="0"/>
                </a:lnTo>
                <a:lnTo>
                  <a:pt x="4242260" y="4513042"/>
                </a:lnTo>
                <a:lnTo>
                  <a:pt x="0" y="45130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989142">
            <a:off x="-3994456" y="4198274"/>
            <a:ext cx="11022365" cy="10127047"/>
          </a:xfrm>
          <a:custGeom>
            <a:avLst/>
            <a:gdLst/>
            <a:ahLst/>
            <a:cxnLst/>
            <a:rect r="r" b="b" t="t" l="l"/>
            <a:pathLst>
              <a:path h="10127047" w="11022365">
                <a:moveTo>
                  <a:pt x="0" y="0"/>
                </a:moveTo>
                <a:lnTo>
                  <a:pt x="11022365" y="0"/>
                </a:lnTo>
                <a:lnTo>
                  <a:pt x="11022365" y="10127046"/>
                </a:lnTo>
                <a:lnTo>
                  <a:pt x="0" y="101270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197150">
            <a:off x="425819" y="4818414"/>
            <a:ext cx="5381103" cy="4990973"/>
          </a:xfrm>
          <a:custGeom>
            <a:avLst/>
            <a:gdLst/>
            <a:ahLst/>
            <a:cxnLst/>
            <a:rect r="r" b="b" t="t" l="l"/>
            <a:pathLst>
              <a:path h="4990973" w="5381103">
                <a:moveTo>
                  <a:pt x="0" y="0"/>
                </a:moveTo>
                <a:lnTo>
                  <a:pt x="5381103" y="0"/>
                </a:lnTo>
                <a:lnTo>
                  <a:pt x="5381103" y="4990973"/>
                </a:lnTo>
                <a:lnTo>
                  <a:pt x="0" y="49909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5461674" y="-1231629"/>
            <a:ext cx="4204062" cy="4074119"/>
          </a:xfrm>
          <a:custGeom>
            <a:avLst/>
            <a:gdLst/>
            <a:ahLst/>
            <a:cxnLst/>
            <a:rect r="r" b="b" t="t" l="l"/>
            <a:pathLst>
              <a:path h="4074119" w="4204062">
                <a:moveTo>
                  <a:pt x="0" y="0"/>
                </a:moveTo>
                <a:lnTo>
                  <a:pt x="4204063" y="0"/>
                </a:lnTo>
                <a:lnTo>
                  <a:pt x="4204063" y="4074119"/>
                </a:lnTo>
                <a:lnTo>
                  <a:pt x="0" y="40741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516486" y="2702379"/>
            <a:ext cx="8036094" cy="1390650"/>
          </a:xfrm>
          <a:prstGeom prst="rect">
            <a:avLst/>
          </a:prstGeom>
        </p:spPr>
        <p:txBody>
          <a:bodyPr anchor="t" rtlCol="false" tIns="0" lIns="0" bIns="0" rIns="0">
            <a:spAutoFit/>
          </a:bodyPr>
          <a:lstStyle/>
          <a:p>
            <a:pPr marL="0" indent="0" lvl="0">
              <a:lnSpc>
                <a:spcPts val="10920"/>
              </a:lnSpc>
              <a:spcBef>
                <a:spcPct val="0"/>
              </a:spcBef>
            </a:pPr>
            <a:r>
              <a:rPr lang="en-US" sz="9100" spc="182">
                <a:solidFill>
                  <a:srgbClr val="000000"/>
                </a:solidFill>
                <a:latin typeface="Gagalin"/>
              </a:rPr>
              <a:t>cevaplayalım!</a:t>
            </a:r>
          </a:p>
        </p:txBody>
      </p:sp>
      <p:grpSp>
        <p:nvGrpSpPr>
          <p:cNvPr name="Group 8" id="8"/>
          <p:cNvGrpSpPr/>
          <p:nvPr/>
        </p:nvGrpSpPr>
        <p:grpSpPr>
          <a:xfrm rot="0">
            <a:off x="9028830" y="2341013"/>
            <a:ext cx="765441" cy="741782"/>
            <a:chOff x="0" y="0"/>
            <a:chExt cx="1020588" cy="989043"/>
          </a:xfrm>
        </p:grpSpPr>
        <p:sp>
          <p:nvSpPr>
            <p:cNvPr name="Freeform 9" id="9"/>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1.</a:t>
              </a:r>
            </a:p>
          </p:txBody>
        </p:sp>
      </p:grpSp>
      <p:grpSp>
        <p:nvGrpSpPr>
          <p:cNvPr name="Group 11" id="11"/>
          <p:cNvGrpSpPr/>
          <p:nvPr/>
        </p:nvGrpSpPr>
        <p:grpSpPr>
          <a:xfrm rot="0">
            <a:off x="9028830" y="3576114"/>
            <a:ext cx="765441" cy="741782"/>
            <a:chOff x="0" y="0"/>
            <a:chExt cx="1020588" cy="989043"/>
          </a:xfrm>
        </p:grpSpPr>
        <p:sp>
          <p:nvSpPr>
            <p:cNvPr name="Freeform 12" id="12"/>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3" id="13"/>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2.</a:t>
              </a:r>
            </a:p>
          </p:txBody>
        </p:sp>
      </p:grpSp>
      <p:grpSp>
        <p:nvGrpSpPr>
          <p:cNvPr name="Group 14" id="14"/>
          <p:cNvGrpSpPr/>
          <p:nvPr/>
        </p:nvGrpSpPr>
        <p:grpSpPr>
          <a:xfrm rot="0">
            <a:off x="9028830" y="4811215"/>
            <a:ext cx="765441" cy="741782"/>
            <a:chOff x="0" y="0"/>
            <a:chExt cx="1020588" cy="989043"/>
          </a:xfrm>
        </p:grpSpPr>
        <p:sp>
          <p:nvSpPr>
            <p:cNvPr name="Freeform 15" id="15"/>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3.</a:t>
              </a:r>
            </a:p>
          </p:txBody>
        </p:sp>
      </p:grpSp>
      <p:grpSp>
        <p:nvGrpSpPr>
          <p:cNvPr name="Group 17" id="17"/>
          <p:cNvGrpSpPr/>
          <p:nvPr/>
        </p:nvGrpSpPr>
        <p:grpSpPr>
          <a:xfrm rot="0">
            <a:off x="9028830" y="6046316"/>
            <a:ext cx="765441" cy="741782"/>
            <a:chOff x="0" y="0"/>
            <a:chExt cx="1020588" cy="989043"/>
          </a:xfrm>
        </p:grpSpPr>
        <p:sp>
          <p:nvSpPr>
            <p:cNvPr name="Freeform 18" id="18"/>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9" id="19"/>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4.</a:t>
              </a:r>
            </a:p>
          </p:txBody>
        </p:sp>
      </p:grpSp>
      <p:grpSp>
        <p:nvGrpSpPr>
          <p:cNvPr name="Group 20" id="20"/>
          <p:cNvGrpSpPr/>
          <p:nvPr/>
        </p:nvGrpSpPr>
        <p:grpSpPr>
          <a:xfrm rot="0">
            <a:off x="9028830" y="7281417"/>
            <a:ext cx="765441" cy="741782"/>
            <a:chOff x="0" y="0"/>
            <a:chExt cx="1020588" cy="989043"/>
          </a:xfrm>
        </p:grpSpPr>
        <p:sp>
          <p:nvSpPr>
            <p:cNvPr name="Freeform 21" id="21"/>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2" id="22"/>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5.</a:t>
              </a:r>
            </a:p>
          </p:txBody>
        </p:sp>
      </p:grpSp>
      <p:grpSp>
        <p:nvGrpSpPr>
          <p:cNvPr name="Group 23" id="23"/>
          <p:cNvGrpSpPr/>
          <p:nvPr/>
        </p:nvGrpSpPr>
        <p:grpSpPr>
          <a:xfrm rot="0">
            <a:off x="8238255" y="8911119"/>
            <a:ext cx="765441" cy="741782"/>
            <a:chOff x="0" y="0"/>
            <a:chExt cx="1020588" cy="989043"/>
          </a:xfrm>
        </p:grpSpPr>
        <p:sp>
          <p:nvSpPr>
            <p:cNvPr name="Freeform 24" id="24"/>
            <p:cNvSpPr/>
            <p:nvPr/>
          </p:nvSpPr>
          <p:spPr>
            <a:xfrm flipH="false" flipV="false" rot="0">
              <a:off x="0" y="0"/>
              <a:ext cx="1020588" cy="989043"/>
            </a:xfrm>
            <a:custGeom>
              <a:avLst/>
              <a:gdLst/>
              <a:ahLst/>
              <a:cxnLst/>
              <a:rect r="r" b="b" t="t" l="l"/>
              <a:pathLst>
                <a:path h="989043" w="1020588">
                  <a:moveTo>
                    <a:pt x="0" y="0"/>
                  </a:moveTo>
                  <a:lnTo>
                    <a:pt x="1020588" y="0"/>
                  </a:lnTo>
                  <a:lnTo>
                    <a:pt x="1020588" y="989043"/>
                  </a:lnTo>
                  <a:lnTo>
                    <a:pt x="0" y="9890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5" id="25"/>
            <p:cNvSpPr txBox="true"/>
            <p:nvPr/>
          </p:nvSpPr>
          <p:spPr>
            <a:xfrm rot="0">
              <a:off x="154216" y="-2505"/>
              <a:ext cx="712157" cy="946428"/>
            </a:xfrm>
            <a:prstGeom prst="rect">
              <a:avLst/>
            </a:prstGeom>
          </p:spPr>
          <p:txBody>
            <a:bodyPr anchor="t" rtlCol="false" tIns="0" lIns="0" bIns="0" rIns="0">
              <a:spAutoFit/>
            </a:bodyPr>
            <a:lstStyle/>
            <a:p>
              <a:pPr algn="ctr">
                <a:lnSpc>
                  <a:spcPts val="5777"/>
                </a:lnSpc>
              </a:pPr>
              <a:r>
                <a:rPr lang="en-US" sz="4443" spc="88">
                  <a:solidFill>
                    <a:srgbClr val="000000"/>
                  </a:solidFill>
                  <a:latin typeface="Gagalin"/>
                </a:rPr>
                <a:t>6.</a:t>
              </a:r>
            </a:p>
          </p:txBody>
        </p:sp>
      </p:grpSp>
      <p:sp>
        <p:nvSpPr>
          <p:cNvPr name="Freeform 26" id="26"/>
          <p:cNvSpPr/>
          <p:nvPr/>
        </p:nvSpPr>
        <p:spPr>
          <a:xfrm flipH="false" flipV="false" rot="0">
            <a:off x="15098631" y="-416990"/>
            <a:ext cx="4321338" cy="3424660"/>
          </a:xfrm>
          <a:custGeom>
            <a:avLst/>
            <a:gdLst/>
            <a:ahLst/>
            <a:cxnLst/>
            <a:rect r="r" b="b" t="t" l="l"/>
            <a:pathLst>
              <a:path h="3424660" w="4321338">
                <a:moveTo>
                  <a:pt x="0" y="0"/>
                </a:moveTo>
                <a:lnTo>
                  <a:pt x="4321338" y="0"/>
                </a:lnTo>
                <a:lnTo>
                  <a:pt x="4321338" y="3424660"/>
                </a:lnTo>
                <a:lnTo>
                  <a:pt x="0" y="342466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7" id="27"/>
          <p:cNvSpPr txBox="true"/>
          <p:nvPr/>
        </p:nvSpPr>
        <p:spPr>
          <a:xfrm rot="0">
            <a:off x="10122114" y="2161105"/>
            <a:ext cx="7289389" cy="1140460"/>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Zorbaca bir davranışa maruz kalan bu kişi kendini nasıl hissetmiş olabilir?</a:t>
            </a:r>
          </a:p>
        </p:txBody>
      </p:sp>
      <p:sp>
        <p:nvSpPr>
          <p:cNvPr name="TextBox 28" id="28"/>
          <p:cNvSpPr txBox="true"/>
          <p:nvPr/>
        </p:nvSpPr>
        <p:spPr>
          <a:xfrm rot="0">
            <a:off x="10274317" y="3587316"/>
            <a:ext cx="6984983" cy="1140460"/>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Zorba davranış, ona maruz kalan kişiyi nasıl etkiliyor?</a:t>
            </a:r>
          </a:p>
        </p:txBody>
      </p:sp>
      <p:sp>
        <p:nvSpPr>
          <p:cNvPr name="TextBox 29" id="29"/>
          <p:cNvSpPr txBox="true"/>
          <p:nvPr/>
        </p:nvSpPr>
        <p:spPr>
          <a:xfrm rot="0">
            <a:off x="10274317" y="5010150"/>
            <a:ext cx="6101196" cy="616585"/>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Zorbalar sizce nasıl hisseder?</a:t>
            </a:r>
          </a:p>
        </p:txBody>
      </p:sp>
      <p:sp>
        <p:nvSpPr>
          <p:cNvPr name="TextBox 30" id="30"/>
          <p:cNvSpPr txBox="true"/>
          <p:nvPr/>
        </p:nvSpPr>
        <p:spPr>
          <a:xfrm rot="0">
            <a:off x="10243048" y="5864860"/>
            <a:ext cx="7320657" cy="1140460"/>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Onları zorbaca davranışlar yapmaya iten şeyler neler olabilir.</a:t>
            </a:r>
          </a:p>
        </p:txBody>
      </p:sp>
      <p:sp>
        <p:nvSpPr>
          <p:cNvPr name="TextBox 31" id="31"/>
          <p:cNvSpPr txBox="true"/>
          <p:nvPr/>
        </p:nvSpPr>
        <p:spPr>
          <a:xfrm rot="0">
            <a:off x="10103418" y="7148067"/>
            <a:ext cx="7631187" cy="1664335"/>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Zorba davranışa uğrayan kişi bu durumla baş etmek için ne yapabilir/ nasıl davranabilir?</a:t>
            </a:r>
          </a:p>
        </p:txBody>
      </p:sp>
      <p:sp>
        <p:nvSpPr>
          <p:cNvPr name="TextBox 32" id="32"/>
          <p:cNvSpPr txBox="true"/>
          <p:nvPr/>
        </p:nvSpPr>
        <p:spPr>
          <a:xfrm rot="0">
            <a:off x="9294582" y="8777769"/>
            <a:ext cx="8944452" cy="1140460"/>
          </a:xfrm>
          <a:prstGeom prst="rect">
            <a:avLst/>
          </a:prstGeom>
        </p:spPr>
        <p:txBody>
          <a:bodyPr anchor="t" rtlCol="false" tIns="0" lIns="0" bIns="0" rIns="0">
            <a:spAutoFit/>
          </a:bodyPr>
          <a:lstStyle/>
          <a:p>
            <a:pPr algn="l">
              <a:lnSpc>
                <a:spcPts val="4159"/>
              </a:lnSpc>
            </a:pPr>
            <a:r>
              <a:rPr lang="en-US" sz="3199" spc="63">
                <a:solidFill>
                  <a:srgbClr val="000000"/>
                </a:solidFill>
                <a:latin typeface="Agrandir"/>
              </a:rPr>
              <a:t>Çevredekiler kendilerinin de güvenliğini sağlayarak duruma nasıl müdahale edebilir?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4029577">
            <a:off x="10805771" y="2636519"/>
            <a:ext cx="11022365" cy="10127047"/>
          </a:xfrm>
          <a:custGeom>
            <a:avLst/>
            <a:gdLst/>
            <a:ahLst/>
            <a:cxnLst/>
            <a:rect r="r" b="b" t="t" l="l"/>
            <a:pathLst>
              <a:path h="10127047" w="11022365">
                <a:moveTo>
                  <a:pt x="0" y="0"/>
                </a:moveTo>
                <a:lnTo>
                  <a:pt x="11022365" y="0"/>
                </a:lnTo>
                <a:lnTo>
                  <a:pt x="11022365" y="10127046"/>
                </a:lnTo>
                <a:lnTo>
                  <a:pt x="0" y="101270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852564">
            <a:off x="15257373" y="6303056"/>
            <a:ext cx="3492494" cy="4456133"/>
          </a:xfrm>
          <a:custGeom>
            <a:avLst/>
            <a:gdLst/>
            <a:ahLst/>
            <a:cxnLst/>
            <a:rect r="r" b="b" t="t" l="l"/>
            <a:pathLst>
              <a:path h="4456133" w="3492494">
                <a:moveTo>
                  <a:pt x="0" y="0"/>
                </a:moveTo>
                <a:lnTo>
                  <a:pt x="3492494" y="0"/>
                </a:lnTo>
                <a:lnTo>
                  <a:pt x="3492494" y="4456132"/>
                </a:lnTo>
                <a:lnTo>
                  <a:pt x="0" y="44561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3853104">
            <a:off x="-963412" y="-4129713"/>
            <a:ext cx="8022190" cy="9004499"/>
          </a:xfrm>
          <a:custGeom>
            <a:avLst/>
            <a:gdLst/>
            <a:ahLst/>
            <a:cxnLst/>
            <a:rect r="r" b="b" t="t" l="l"/>
            <a:pathLst>
              <a:path h="9004499" w="8022190">
                <a:moveTo>
                  <a:pt x="0" y="0"/>
                </a:moveTo>
                <a:lnTo>
                  <a:pt x="8022190" y="0"/>
                </a:lnTo>
                <a:lnTo>
                  <a:pt x="8022190" y="9004499"/>
                </a:lnTo>
                <a:lnTo>
                  <a:pt x="0" y="900449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70655" y="-1786376"/>
            <a:ext cx="4621267" cy="4883770"/>
          </a:xfrm>
          <a:custGeom>
            <a:avLst/>
            <a:gdLst/>
            <a:ahLst/>
            <a:cxnLst/>
            <a:rect r="r" b="b" t="t" l="l"/>
            <a:pathLst>
              <a:path h="4883770" w="4621267">
                <a:moveTo>
                  <a:pt x="0" y="0"/>
                </a:moveTo>
                <a:lnTo>
                  <a:pt x="4621267" y="0"/>
                </a:lnTo>
                <a:lnTo>
                  <a:pt x="4621267" y="4883770"/>
                </a:lnTo>
                <a:lnTo>
                  <a:pt x="0" y="48837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424072" y="3542504"/>
            <a:ext cx="8422293" cy="4254504"/>
          </a:xfrm>
          <a:prstGeom prst="rect">
            <a:avLst/>
          </a:prstGeom>
        </p:spPr>
        <p:txBody>
          <a:bodyPr anchor="t" rtlCol="false" tIns="0" lIns="0" bIns="0" rIns="0">
            <a:spAutoFit/>
          </a:bodyPr>
          <a:lstStyle/>
          <a:p>
            <a:pPr>
              <a:lnSpc>
                <a:spcPts val="7600"/>
              </a:lnSpc>
            </a:pPr>
            <a:r>
              <a:rPr lang="en-US" sz="8000" spc="160">
                <a:solidFill>
                  <a:srgbClr val="000000"/>
                </a:solidFill>
                <a:latin typeface="Gagalin"/>
              </a:rPr>
              <a:t>ZORBALIKLA BAŞ ETME YOLLARI</a:t>
            </a:r>
          </a:p>
          <a:p>
            <a:pPr>
              <a:lnSpc>
                <a:spcPts val="7600"/>
              </a:lnSpc>
            </a:pPr>
          </a:p>
          <a:p>
            <a:pPr marL="0" indent="0" lvl="0">
              <a:lnSpc>
                <a:spcPts val="5320"/>
              </a:lnSpc>
            </a:pPr>
            <a:r>
              <a:rPr lang="en-US" sz="5600" spc="112">
                <a:solidFill>
                  <a:srgbClr val="000000"/>
                </a:solidFill>
                <a:latin typeface="Gagalin"/>
              </a:rPr>
              <a:t>“ZORBALIĞA MARUZ KALINDIĞINDA”</a:t>
            </a:r>
          </a:p>
        </p:txBody>
      </p:sp>
      <p:sp>
        <p:nvSpPr>
          <p:cNvPr name="TextBox 8" id="8"/>
          <p:cNvSpPr txBox="true"/>
          <p:nvPr/>
        </p:nvSpPr>
        <p:spPr>
          <a:xfrm rot="0">
            <a:off x="1562069" y="8316072"/>
            <a:ext cx="4238938" cy="854076"/>
          </a:xfrm>
          <a:prstGeom prst="rect">
            <a:avLst/>
          </a:prstGeom>
        </p:spPr>
        <p:txBody>
          <a:bodyPr anchor="t" rtlCol="false" tIns="0" lIns="0" bIns="0" rIns="0">
            <a:spAutoFit/>
          </a:bodyPr>
          <a:lstStyle/>
          <a:p>
            <a:pPr algn="l">
              <a:lnSpc>
                <a:spcPts val="6999"/>
              </a:lnSpc>
            </a:pPr>
            <a:r>
              <a:rPr lang="en-US" sz="4999">
                <a:solidFill>
                  <a:srgbClr val="000000"/>
                </a:solidFill>
                <a:latin typeface="Gagalin"/>
              </a:rPr>
              <a:t>YAPILACAKLAR</a:t>
            </a:r>
          </a:p>
        </p:txBody>
      </p:sp>
      <p:grpSp>
        <p:nvGrpSpPr>
          <p:cNvPr name="Group 9" id="9"/>
          <p:cNvGrpSpPr/>
          <p:nvPr/>
        </p:nvGrpSpPr>
        <p:grpSpPr>
          <a:xfrm rot="0">
            <a:off x="8042120" y="655509"/>
            <a:ext cx="9873813" cy="9304417"/>
            <a:chOff x="0" y="0"/>
            <a:chExt cx="13165084" cy="12405890"/>
          </a:xfrm>
        </p:grpSpPr>
        <p:grpSp>
          <p:nvGrpSpPr>
            <p:cNvPr name="Group 10" id="10"/>
            <p:cNvGrpSpPr/>
            <p:nvPr/>
          </p:nvGrpSpPr>
          <p:grpSpPr>
            <a:xfrm rot="0">
              <a:off x="0" y="0"/>
              <a:ext cx="13165084" cy="12405890"/>
              <a:chOff x="0" y="0"/>
              <a:chExt cx="2600510" cy="2450546"/>
            </a:xfrm>
          </p:grpSpPr>
          <p:sp>
            <p:nvSpPr>
              <p:cNvPr name="Freeform 11" id="11"/>
              <p:cNvSpPr/>
              <p:nvPr/>
            </p:nvSpPr>
            <p:spPr>
              <a:xfrm flipH="false" flipV="false" rot="0">
                <a:off x="0" y="0"/>
                <a:ext cx="2600510" cy="2450546"/>
              </a:xfrm>
              <a:custGeom>
                <a:avLst/>
                <a:gdLst/>
                <a:ahLst/>
                <a:cxnLst/>
                <a:rect r="r" b="b" t="t" l="l"/>
                <a:pathLst>
                  <a:path h="2450546" w="2600510">
                    <a:moveTo>
                      <a:pt x="0" y="0"/>
                    </a:moveTo>
                    <a:lnTo>
                      <a:pt x="2600510" y="0"/>
                    </a:lnTo>
                    <a:lnTo>
                      <a:pt x="2600510" y="2450546"/>
                    </a:lnTo>
                    <a:lnTo>
                      <a:pt x="0" y="2450546"/>
                    </a:lnTo>
                    <a:close/>
                  </a:path>
                </a:pathLst>
              </a:custGeom>
              <a:solidFill>
                <a:srgbClr val="FFFFFF">
                  <a:alpha val="40000"/>
                </a:srgbClr>
              </a:solidFill>
              <a:ln w="38100" cap="sq">
                <a:solidFill>
                  <a:srgbClr val="000000">
                    <a:alpha val="40000"/>
                  </a:srgbClr>
                </a:solidFill>
                <a:prstDash val="solid"/>
                <a:miter/>
              </a:ln>
            </p:spPr>
          </p:sp>
          <p:sp>
            <p:nvSpPr>
              <p:cNvPr name="TextBox 12" id="12"/>
              <p:cNvSpPr txBox="true"/>
              <p:nvPr/>
            </p:nvSpPr>
            <p:spPr>
              <a:xfrm>
                <a:off x="0" y="-38100"/>
                <a:ext cx="2600510" cy="2488646"/>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0" y="0"/>
              <a:ext cx="13165084" cy="12405890"/>
              <a:chOff x="0" y="0"/>
              <a:chExt cx="2600510" cy="2450546"/>
            </a:xfrm>
          </p:grpSpPr>
          <p:sp>
            <p:nvSpPr>
              <p:cNvPr name="Freeform 14" id="14"/>
              <p:cNvSpPr/>
              <p:nvPr/>
            </p:nvSpPr>
            <p:spPr>
              <a:xfrm flipH="false" flipV="false" rot="0">
                <a:off x="0" y="0"/>
                <a:ext cx="2600510" cy="2450546"/>
              </a:xfrm>
              <a:custGeom>
                <a:avLst/>
                <a:gdLst/>
                <a:ahLst/>
                <a:cxnLst/>
                <a:rect r="r" b="b" t="t" l="l"/>
                <a:pathLst>
                  <a:path h="2450546" w="2600510">
                    <a:moveTo>
                      <a:pt x="0" y="0"/>
                    </a:moveTo>
                    <a:lnTo>
                      <a:pt x="2600510" y="0"/>
                    </a:lnTo>
                    <a:lnTo>
                      <a:pt x="2600510" y="2450546"/>
                    </a:lnTo>
                    <a:lnTo>
                      <a:pt x="0" y="2450546"/>
                    </a:lnTo>
                    <a:close/>
                  </a:path>
                </a:pathLst>
              </a:custGeom>
              <a:solidFill>
                <a:srgbClr val="000000">
                  <a:alpha val="0"/>
                </a:srgbClr>
              </a:solidFill>
              <a:ln w="38100" cap="sq">
                <a:solidFill>
                  <a:srgbClr val="000000"/>
                </a:solidFill>
                <a:prstDash val="solid"/>
                <a:miter/>
              </a:ln>
            </p:spPr>
          </p:sp>
          <p:sp>
            <p:nvSpPr>
              <p:cNvPr name="TextBox 15" id="15"/>
              <p:cNvSpPr txBox="true"/>
              <p:nvPr/>
            </p:nvSpPr>
            <p:spPr>
              <a:xfrm>
                <a:off x="0" y="-38100"/>
                <a:ext cx="2600510" cy="2488646"/>
              </a:xfrm>
              <a:prstGeom prst="rect">
                <a:avLst/>
              </a:prstGeom>
            </p:spPr>
            <p:txBody>
              <a:bodyPr anchor="ctr" rtlCol="false" tIns="50800" lIns="50800" bIns="50800" rIns="50800"/>
              <a:lstStyle/>
              <a:p>
                <a:pPr algn="ctr">
                  <a:lnSpc>
                    <a:spcPts val="2659"/>
                  </a:lnSpc>
                </a:pPr>
              </a:p>
            </p:txBody>
          </p:sp>
        </p:grpSp>
      </p:grpSp>
      <p:sp>
        <p:nvSpPr>
          <p:cNvPr name="TextBox 16" id="16"/>
          <p:cNvSpPr txBox="true"/>
          <p:nvPr/>
        </p:nvSpPr>
        <p:spPr>
          <a:xfrm rot="0">
            <a:off x="8260997" y="1303282"/>
            <a:ext cx="9217180" cy="8300113"/>
          </a:xfrm>
          <a:prstGeom prst="rect">
            <a:avLst/>
          </a:prstGeom>
        </p:spPr>
        <p:txBody>
          <a:bodyPr anchor="t" rtlCol="false" tIns="0" lIns="0" bIns="0" rIns="0">
            <a:spAutoFit/>
          </a:bodyPr>
          <a:lstStyle/>
          <a:p>
            <a:pPr marL="534113" indent="-267056" lvl="1">
              <a:lnSpc>
                <a:spcPts val="3463"/>
              </a:lnSpc>
              <a:buFont typeface="Arial"/>
              <a:buChar char="•"/>
            </a:pPr>
            <a:r>
              <a:rPr lang="en-US" sz="2473">
                <a:solidFill>
                  <a:srgbClr val="000000"/>
                </a:solidFill>
                <a:latin typeface="Canva Sans"/>
              </a:rPr>
              <a:t>Neden böyle davrandığını sorarak durum üzerine konuşmak</a:t>
            </a:r>
          </a:p>
          <a:p>
            <a:pPr marL="534113" indent="-267056" lvl="1">
              <a:lnSpc>
                <a:spcPts val="3463"/>
              </a:lnSpc>
              <a:buFont typeface="Arial"/>
              <a:buChar char="•"/>
            </a:pPr>
            <a:r>
              <a:rPr lang="en-US" sz="2473">
                <a:solidFill>
                  <a:srgbClr val="000000"/>
                </a:solidFill>
                <a:latin typeface="Canva Sans"/>
              </a:rPr>
              <a:t>Davranışının sana neler hissettirdiğini ona belirtmek</a:t>
            </a:r>
          </a:p>
          <a:p>
            <a:pPr marL="534113" indent="-267056" lvl="1">
              <a:lnSpc>
                <a:spcPts val="3463"/>
              </a:lnSpc>
              <a:buFont typeface="Arial"/>
              <a:buChar char="•"/>
            </a:pPr>
            <a:r>
              <a:rPr lang="en-US" sz="2473">
                <a:solidFill>
                  <a:srgbClr val="000000"/>
                </a:solidFill>
                <a:latin typeface="Canva Sans"/>
              </a:rPr>
              <a:t>Öz güvenli bir tavır takınmak</a:t>
            </a:r>
          </a:p>
          <a:p>
            <a:pPr marL="534113" indent="-267056" lvl="1">
              <a:lnSpc>
                <a:spcPts val="3463"/>
              </a:lnSpc>
              <a:buFont typeface="Arial"/>
              <a:buChar char="•"/>
            </a:pPr>
            <a:r>
              <a:rPr lang="en-US" sz="2473">
                <a:solidFill>
                  <a:srgbClr val="000000"/>
                </a:solidFill>
                <a:latin typeface="Canva Sans"/>
              </a:rPr>
              <a:t>Sırtını ve başını dik tutmak</a:t>
            </a:r>
          </a:p>
          <a:p>
            <a:pPr marL="534113" indent="-267056" lvl="1">
              <a:lnSpc>
                <a:spcPts val="3463"/>
              </a:lnSpc>
              <a:buFont typeface="Arial"/>
              <a:buChar char="•"/>
            </a:pPr>
            <a:r>
              <a:rPr lang="en-US" sz="2473">
                <a:solidFill>
                  <a:srgbClr val="000000"/>
                </a:solidFill>
                <a:latin typeface="Canva Sans"/>
              </a:rPr>
              <a:t>Kendin emin ve yüksek bir ses tonuyla “hayır” demek</a:t>
            </a:r>
          </a:p>
          <a:p>
            <a:pPr marL="534113" indent="-267056" lvl="1">
              <a:lnSpc>
                <a:spcPts val="3463"/>
              </a:lnSpc>
              <a:buFont typeface="Arial"/>
              <a:buChar char="•"/>
            </a:pPr>
            <a:r>
              <a:rPr lang="en-US" sz="2473">
                <a:solidFill>
                  <a:srgbClr val="000000"/>
                </a:solidFill>
                <a:latin typeface="Canva Sans"/>
              </a:rPr>
              <a:t>Sözlü saldırılara cevap vermemek ve mümkünse ortamdan uzaklaşmak</a:t>
            </a:r>
          </a:p>
          <a:p>
            <a:pPr marL="534113" indent="-267056" lvl="1">
              <a:lnSpc>
                <a:spcPts val="3463"/>
              </a:lnSpc>
              <a:buFont typeface="Arial"/>
              <a:buChar char="•"/>
            </a:pPr>
            <a:r>
              <a:rPr lang="en-US" sz="2473">
                <a:solidFill>
                  <a:srgbClr val="000000"/>
                </a:solidFill>
                <a:latin typeface="Canva Sans"/>
              </a:rPr>
              <a:t>Fiziksel bir saldırı riski varsa oradan uzaklaşmak</a:t>
            </a:r>
          </a:p>
          <a:p>
            <a:pPr marL="534113" indent="-267056" lvl="1">
              <a:lnSpc>
                <a:spcPts val="3463"/>
              </a:lnSpc>
              <a:buFont typeface="Arial"/>
              <a:buChar char="•"/>
            </a:pPr>
            <a:r>
              <a:rPr lang="en-US" sz="2473">
                <a:solidFill>
                  <a:srgbClr val="000000"/>
                </a:solidFill>
                <a:latin typeface="Canva Sans"/>
              </a:rPr>
              <a:t>Güvendiğin birisine anlatmak</a:t>
            </a:r>
          </a:p>
          <a:p>
            <a:pPr marL="534113" indent="-267056" lvl="1">
              <a:lnSpc>
                <a:spcPts val="3463"/>
              </a:lnSpc>
              <a:buFont typeface="Arial"/>
              <a:buChar char="•"/>
            </a:pPr>
            <a:r>
              <a:rPr lang="en-US" sz="2473">
                <a:solidFill>
                  <a:srgbClr val="000000"/>
                </a:solidFill>
                <a:latin typeface="Canva Sans"/>
              </a:rPr>
              <a:t>Okul psikolojik danışmanı/rehber öğretmeni, öğretmen, anne baba, müdürden yardım istemek</a:t>
            </a:r>
          </a:p>
          <a:p>
            <a:pPr marL="534113" indent="-267056" lvl="1">
              <a:lnSpc>
                <a:spcPts val="3463"/>
              </a:lnSpc>
              <a:buFont typeface="Arial"/>
              <a:buChar char="•"/>
            </a:pPr>
            <a:r>
              <a:rPr lang="en-US" sz="2473">
                <a:solidFill>
                  <a:srgbClr val="000000"/>
                </a:solidFill>
                <a:latin typeface="Canva Sans"/>
              </a:rPr>
              <a:t>Yardım eden birini bulana kadar yardım aramaya devam etmek</a:t>
            </a:r>
          </a:p>
          <a:p>
            <a:pPr marL="534113" indent="-267056" lvl="1">
              <a:lnSpc>
                <a:spcPts val="3463"/>
              </a:lnSpc>
              <a:buFont typeface="Arial"/>
              <a:buChar char="•"/>
            </a:pPr>
            <a:r>
              <a:rPr lang="en-US" sz="2473">
                <a:solidFill>
                  <a:srgbClr val="000000"/>
                </a:solidFill>
                <a:latin typeface="Canva Sans"/>
              </a:rPr>
              <a:t>Zorbalık yapan kişiyle yalnız kalmaktan kaçınmak</a:t>
            </a:r>
          </a:p>
          <a:p>
            <a:pPr marL="534113" indent="-267056" lvl="1">
              <a:lnSpc>
                <a:spcPts val="3463"/>
              </a:lnSpc>
              <a:buFont typeface="Arial"/>
              <a:buChar char="•"/>
            </a:pPr>
            <a:r>
              <a:rPr lang="en-US" sz="2473">
                <a:solidFill>
                  <a:srgbClr val="000000"/>
                </a:solidFill>
                <a:latin typeface="Canva Sans"/>
              </a:rPr>
              <a:t>Durumun senin hatan olmadığını bilmek</a:t>
            </a:r>
          </a:p>
          <a:p>
            <a:pPr marL="534113" indent="-267056" lvl="1">
              <a:lnSpc>
                <a:spcPts val="3463"/>
              </a:lnSpc>
              <a:buFont typeface="Arial"/>
              <a:buChar char="•"/>
            </a:pPr>
            <a:r>
              <a:rPr lang="en-US" sz="2473">
                <a:solidFill>
                  <a:srgbClr val="000000"/>
                </a:solidFill>
                <a:latin typeface="Canva Sans"/>
              </a:rPr>
              <a:t>Güvenilir insanlarla arkadaşlık kurmaya çalışarak psikolojik dayanaklarını artırmak</a:t>
            </a:r>
          </a:p>
          <a:p>
            <a:pPr>
              <a:lnSpc>
                <a:spcPts val="3463"/>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4029577">
            <a:off x="10805771" y="2636519"/>
            <a:ext cx="11022365" cy="10127047"/>
          </a:xfrm>
          <a:custGeom>
            <a:avLst/>
            <a:gdLst/>
            <a:ahLst/>
            <a:cxnLst/>
            <a:rect r="r" b="b" t="t" l="l"/>
            <a:pathLst>
              <a:path h="10127047" w="11022365">
                <a:moveTo>
                  <a:pt x="0" y="0"/>
                </a:moveTo>
                <a:lnTo>
                  <a:pt x="11022365" y="0"/>
                </a:lnTo>
                <a:lnTo>
                  <a:pt x="11022365" y="10127046"/>
                </a:lnTo>
                <a:lnTo>
                  <a:pt x="0" y="101270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852564">
            <a:off x="15257373" y="6303056"/>
            <a:ext cx="3492494" cy="4456133"/>
          </a:xfrm>
          <a:custGeom>
            <a:avLst/>
            <a:gdLst/>
            <a:ahLst/>
            <a:cxnLst/>
            <a:rect r="r" b="b" t="t" l="l"/>
            <a:pathLst>
              <a:path h="4456133" w="3492494">
                <a:moveTo>
                  <a:pt x="0" y="0"/>
                </a:moveTo>
                <a:lnTo>
                  <a:pt x="3492494" y="0"/>
                </a:lnTo>
                <a:lnTo>
                  <a:pt x="3492494" y="4456132"/>
                </a:lnTo>
                <a:lnTo>
                  <a:pt x="0" y="44561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3853104">
            <a:off x="-963412" y="-4129713"/>
            <a:ext cx="8022190" cy="9004499"/>
          </a:xfrm>
          <a:custGeom>
            <a:avLst/>
            <a:gdLst/>
            <a:ahLst/>
            <a:cxnLst/>
            <a:rect r="r" b="b" t="t" l="l"/>
            <a:pathLst>
              <a:path h="9004499" w="8022190">
                <a:moveTo>
                  <a:pt x="0" y="0"/>
                </a:moveTo>
                <a:lnTo>
                  <a:pt x="8022190" y="0"/>
                </a:lnTo>
                <a:lnTo>
                  <a:pt x="8022190" y="9004499"/>
                </a:lnTo>
                <a:lnTo>
                  <a:pt x="0" y="900449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70655" y="-1786376"/>
            <a:ext cx="4621267" cy="4883770"/>
          </a:xfrm>
          <a:custGeom>
            <a:avLst/>
            <a:gdLst/>
            <a:ahLst/>
            <a:cxnLst/>
            <a:rect r="r" b="b" t="t" l="l"/>
            <a:pathLst>
              <a:path h="4883770" w="4621267">
                <a:moveTo>
                  <a:pt x="0" y="0"/>
                </a:moveTo>
                <a:lnTo>
                  <a:pt x="4621267" y="0"/>
                </a:lnTo>
                <a:lnTo>
                  <a:pt x="4621267" y="4883770"/>
                </a:lnTo>
                <a:lnTo>
                  <a:pt x="0" y="48837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721707" y="3445538"/>
            <a:ext cx="8422293" cy="4254504"/>
          </a:xfrm>
          <a:prstGeom prst="rect">
            <a:avLst/>
          </a:prstGeom>
        </p:spPr>
        <p:txBody>
          <a:bodyPr anchor="t" rtlCol="false" tIns="0" lIns="0" bIns="0" rIns="0">
            <a:spAutoFit/>
          </a:bodyPr>
          <a:lstStyle/>
          <a:p>
            <a:pPr>
              <a:lnSpc>
                <a:spcPts val="7600"/>
              </a:lnSpc>
            </a:pPr>
            <a:r>
              <a:rPr lang="en-US" sz="8000" spc="160">
                <a:solidFill>
                  <a:srgbClr val="000000"/>
                </a:solidFill>
                <a:latin typeface="Gagalin"/>
              </a:rPr>
              <a:t>ZORBALIKLA BAŞ ETME YOLLARI</a:t>
            </a:r>
          </a:p>
          <a:p>
            <a:pPr>
              <a:lnSpc>
                <a:spcPts val="7600"/>
              </a:lnSpc>
            </a:pPr>
          </a:p>
          <a:p>
            <a:pPr marL="0" indent="0" lvl="0">
              <a:lnSpc>
                <a:spcPts val="5320"/>
              </a:lnSpc>
            </a:pPr>
            <a:r>
              <a:rPr lang="en-US" sz="5600" spc="112">
                <a:solidFill>
                  <a:srgbClr val="000000"/>
                </a:solidFill>
                <a:latin typeface="Gagalin"/>
              </a:rPr>
              <a:t>“ZORBALIĞA MARUZ KALINDIĞINDA”</a:t>
            </a:r>
          </a:p>
        </p:txBody>
      </p:sp>
      <p:sp>
        <p:nvSpPr>
          <p:cNvPr name="TextBox 8" id="8"/>
          <p:cNvSpPr txBox="true"/>
          <p:nvPr/>
        </p:nvSpPr>
        <p:spPr>
          <a:xfrm rot="0">
            <a:off x="1562069" y="8316072"/>
            <a:ext cx="4582888" cy="854076"/>
          </a:xfrm>
          <a:prstGeom prst="rect">
            <a:avLst/>
          </a:prstGeom>
        </p:spPr>
        <p:txBody>
          <a:bodyPr anchor="t" rtlCol="false" tIns="0" lIns="0" bIns="0" rIns="0">
            <a:spAutoFit/>
          </a:bodyPr>
          <a:lstStyle/>
          <a:p>
            <a:pPr algn="l">
              <a:lnSpc>
                <a:spcPts val="6999"/>
              </a:lnSpc>
            </a:pPr>
            <a:r>
              <a:rPr lang="en-US" sz="4999">
                <a:solidFill>
                  <a:srgbClr val="000000"/>
                </a:solidFill>
                <a:latin typeface="Gagalin"/>
              </a:rPr>
              <a:t>YAPILmACAKLAR</a:t>
            </a:r>
          </a:p>
        </p:txBody>
      </p:sp>
      <p:grpSp>
        <p:nvGrpSpPr>
          <p:cNvPr name="Group 9" id="9"/>
          <p:cNvGrpSpPr/>
          <p:nvPr/>
        </p:nvGrpSpPr>
        <p:grpSpPr>
          <a:xfrm rot="0">
            <a:off x="8042120" y="4714742"/>
            <a:ext cx="9873813" cy="3440307"/>
            <a:chOff x="0" y="0"/>
            <a:chExt cx="13165084" cy="4587077"/>
          </a:xfrm>
        </p:grpSpPr>
        <p:grpSp>
          <p:nvGrpSpPr>
            <p:cNvPr name="Group 10" id="10"/>
            <p:cNvGrpSpPr/>
            <p:nvPr/>
          </p:nvGrpSpPr>
          <p:grpSpPr>
            <a:xfrm rot="0">
              <a:off x="0" y="0"/>
              <a:ext cx="13165084" cy="4587077"/>
              <a:chOff x="0" y="0"/>
              <a:chExt cx="2600510" cy="906089"/>
            </a:xfrm>
          </p:grpSpPr>
          <p:sp>
            <p:nvSpPr>
              <p:cNvPr name="Freeform 11" id="11"/>
              <p:cNvSpPr/>
              <p:nvPr/>
            </p:nvSpPr>
            <p:spPr>
              <a:xfrm flipH="false" flipV="false" rot="0">
                <a:off x="0" y="0"/>
                <a:ext cx="2600510" cy="906089"/>
              </a:xfrm>
              <a:custGeom>
                <a:avLst/>
                <a:gdLst/>
                <a:ahLst/>
                <a:cxnLst/>
                <a:rect r="r" b="b" t="t" l="l"/>
                <a:pathLst>
                  <a:path h="906089" w="2600510">
                    <a:moveTo>
                      <a:pt x="0" y="0"/>
                    </a:moveTo>
                    <a:lnTo>
                      <a:pt x="2600510" y="0"/>
                    </a:lnTo>
                    <a:lnTo>
                      <a:pt x="2600510" y="906089"/>
                    </a:lnTo>
                    <a:lnTo>
                      <a:pt x="0" y="906089"/>
                    </a:lnTo>
                    <a:close/>
                  </a:path>
                </a:pathLst>
              </a:custGeom>
              <a:solidFill>
                <a:srgbClr val="FFFFFF">
                  <a:alpha val="40000"/>
                </a:srgbClr>
              </a:solidFill>
              <a:ln w="38100" cap="sq">
                <a:solidFill>
                  <a:srgbClr val="000000">
                    <a:alpha val="40000"/>
                  </a:srgbClr>
                </a:solidFill>
                <a:prstDash val="solid"/>
                <a:miter/>
              </a:ln>
            </p:spPr>
          </p:sp>
          <p:sp>
            <p:nvSpPr>
              <p:cNvPr name="TextBox 12" id="12"/>
              <p:cNvSpPr txBox="true"/>
              <p:nvPr/>
            </p:nvSpPr>
            <p:spPr>
              <a:xfrm>
                <a:off x="0" y="-38100"/>
                <a:ext cx="2600510" cy="944189"/>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0" y="0"/>
              <a:ext cx="13165084" cy="4587077"/>
              <a:chOff x="0" y="0"/>
              <a:chExt cx="2600510" cy="906089"/>
            </a:xfrm>
          </p:grpSpPr>
          <p:sp>
            <p:nvSpPr>
              <p:cNvPr name="Freeform 14" id="14"/>
              <p:cNvSpPr/>
              <p:nvPr/>
            </p:nvSpPr>
            <p:spPr>
              <a:xfrm flipH="false" flipV="false" rot="0">
                <a:off x="0" y="0"/>
                <a:ext cx="2600510" cy="906089"/>
              </a:xfrm>
              <a:custGeom>
                <a:avLst/>
                <a:gdLst/>
                <a:ahLst/>
                <a:cxnLst/>
                <a:rect r="r" b="b" t="t" l="l"/>
                <a:pathLst>
                  <a:path h="906089" w="2600510">
                    <a:moveTo>
                      <a:pt x="0" y="0"/>
                    </a:moveTo>
                    <a:lnTo>
                      <a:pt x="2600510" y="0"/>
                    </a:lnTo>
                    <a:lnTo>
                      <a:pt x="2600510" y="906089"/>
                    </a:lnTo>
                    <a:lnTo>
                      <a:pt x="0" y="906089"/>
                    </a:lnTo>
                    <a:close/>
                  </a:path>
                </a:pathLst>
              </a:custGeom>
              <a:solidFill>
                <a:srgbClr val="000000">
                  <a:alpha val="0"/>
                </a:srgbClr>
              </a:solidFill>
              <a:ln w="38100" cap="sq">
                <a:solidFill>
                  <a:srgbClr val="000000"/>
                </a:solidFill>
                <a:prstDash val="solid"/>
                <a:miter/>
              </a:ln>
            </p:spPr>
          </p:sp>
          <p:sp>
            <p:nvSpPr>
              <p:cNvPr name="TextBox 15" id="15"/>
              <p:cNvSpPr txBox="true"/>
              <p:nvPr/>
            </p:nvSpPr>
            <p:spPr>
              <a:xfrm>
                <a:off x="0" y="-38100"/>
                <a:ext cx="2600510" cy="944189"/>
              </a:xfrm>
              <a:prstGeom prst="rect">
                <a:avLst/>
              </a:prstGeom>
            </p:spPr>
            <p:txBody>
              <a:bodyPr anchor="ctr" rtlCol="false" tIns="50800" lIns="50800" bIns="50800" rIns="50800"/>
              <a:lstStyle/>
              <a:p>
                <a:pPr algn="ctr">
                  <a:lnSpc>
                    <a:spcPts val="2659"/>
                  </a:lnSpc>
                </a:pPr>
              </a:p>
            </p:txBody>
          </p:sp>
        </p:grpSp>
      </p:grpSp>
      <p:sp>
        <p:nvSpPr>
          <p:cNvPr name="TextBox 16" id="16"/>
          <p:cNvSpPr txBox="true"/>
          <p:nvPr/>
        </p:nvSpPr>
        <p:spPr>
          <a:xfrm rot="0">
            <a:off x="8370436" y="5367764"/>
            <a:ext cx="9217180" cy="2077114"/>
          </a:xfrm>
          <a:prstGeom prst="rect">
            <a:avLst/>
          </a:prstGeom>
        </p:spPr>
        <p:txBody>
          <a:bodyPr anchor="t" rtlCol="false" tIns="0" lIns="0" bIns="0" rIns="0">
            <a:spAutoFit/>
          </a:bodyPr>
          <a:lstStyle/>
          <a:p>
            <a:pPr marL="642060" indent="-321030" lvl="1">
              <a:lnSpc>
                <a:spcPts val="4163"/>
              </a:lnSpc>
              <a:buFont typeface="Arial"/>
              <a:buChar char="•"/>
            </a:pPr>
            <a:r>
              <a:rPr lang="en-US" sz="2973">
                <a:solidFill>
                  <a:srgbClr val="000000"/>
                </a:solidFill>
                <a:latin typeface="Canva Sans"/>
              </a:rPr>
              <a:t>Sessiz kalmak</a:t>
            </a:r>
          </a:p>
          <a:p>
            <a:pPr marL="642060" indent="-321030" lvl="1">
              <a:lnSpc>
                <a:spcPts val="4163"/>
              </a:lnSpc>
              <a:buFont typeface="Arial"/>
              <a:buChar char="•"/>
            </a:pPr>
            <a:r>
              <a:rPr lang="en-US" sz="2973">
                <a:solidFill>
                  <a:srgbClr val="000000"/>
                </a:solidFill>
                <a:latin typeface="Canva Sans"/>
              </a:rPr>
              <a:t>Yaşadıklarını gizlemek</a:t>
            </a:r>
          </a:p>
          <a:p>
            <a:pPr marL="642060" indent="-321030" lvl="1">
              <a:lnSpc>
                <a:spcPts val="4163"/>
              </a:lnSpc>
              <a:buFont typeface="Arial"/>
              <a:buChar char="•"/>
            </a:pPr>
            <a:r>
              <a:rPr lang="en-US" sz="2973">
                <a:solidFill>
                  <a:srgbClr val="000000"/>
                </a:solidFill>
                <a:latin typeface="Canva Sans"/>
              </a:rPr>
              <a:t>Kendini suçlamak</a:t>
            </a:r>
          </a:p>
          <a:p>
            <a:pPr marL="642060" indent="-321030" lvl="1">
              <a:lnSpc>
                <a:spcPts val="4163"/>
              </a:lnSpc>
              <a:spcBef>
                <a:spcPct val="0"/>
              </a:spcBef>
              <a:buFont typeface="Arial"/>
              <a:buChar char="•"/>
            </a:pPr>
            <a:r>
              <a:rPr lang="en-US" sz="2973">
                <a:solidFill>
                  <a:srgbClr val="000000"/>
                </a:solidFill>
                <a:latin typeface="Canva Sans"/>
              </a:rPr>
              <a:t>Zorbalıkla karşılık vermeye çalışmak</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4029577">
            <a:off x="10805771" y="2636519"/>
            <a:ext cx="11022365" cy="10127047"/>
          </a:xfrm>
          <a:custGeom>
            <a:avLst/>
            <a:gdLst/>
            <a:ahLst/>
            <a:cxnLst/>
            <a:rect r="r" b="b" t="t" l="l"/>
            <a:pathLst>
              <a:path h="10127047" w="11022365">
                <a:moveTo>
                  <a:pt x="0" y="0"/>
                </a:moveTo>
                <a:lnTo>
                  <a:pt x="11022365" y="0"/>
                </a:lnTo>
                <a:lnTo>
                  <a:pt x="11022365" y="10127046"/>
                </a:lnTo>
                <a:lnTo>
                  <a:pt x="0" y="101270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852564">
            <a:off x="15257373" y="6303056"/>
            <a:ext cx="3492494" cy="4456133"/>
          </a:xfrm>
          <a:custGeom>
            <a:avLst/>
            <a:gdLst/>
            <a:ahLst/>
            <a:cxnLst/>
            <a:rect r="r" b="b" t="t" l="l"/>
            <a:pathLst>
              <a:path h="4456133" w="3492494">
                <a:moveTo>
                  <a:pt x="0" y="0"/>
                </a:moveTo>
                <a:lnTo>
                  <a:pt x="3492494" y="0"/>
                </a:lnTo>
                <a:lnTo>
                  <a:pt x="3492494" y="4456132"/>
                </a:lnTo>
                <a:lnTo>
                  <a:pt x="0" y="44561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3853104">
            <a:off x="-963412" y="-4129713"/>
            <a:ext cx="8022190" cy="9004499"/>
          </a:xfrm>
          <a:custGeom>
            <a:avLst/>
            <a:gdLst/>
            <a:ahLst/>
            <a:cxnLst/>
            <a:rect r="r" b="b" t="t" l="l"/>
            <a:pathLst>
              <a:path h="9004499" w="8022190">
                <a:moveTo>
                  <a:pt x="0" y="0"/>
                </a:moveTo>
                <a:lnTo>
                  <a:pt x="8022190" y="0"/>
                </a:lnTo>
                <a:lnTo>
                  <a:pt x="8022190" y="9004499"/>
                </a:lnTo>
                <a:lnTo>
                  <a:pt x="0" y="900449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70655" y="-1786376"/>
            <a:ext cx="4621267" cy="4883770"/>
          </a:xfrm>
          <a:custGeom>
            <a:avLst/>
            <a:gdLst/>
            <a:ahLst/>
            <a:cxnLst/>
            <a:rect r="r" b="b" t="t" l="l"/>
            <a:pathLst>
              <a:path h="4883770" w="4621267">
                <a:moveTo>
                  <a:pt x="0" y="0"/>
                </a:moveTo>
                <a:lnTo>
                  <a:pt x="4621267" y="0"/>
                </a:lnTo>
                <a:lnTo>
                  <a:pt x="4621267" y="4883770"/>
                </a:lnTo>
                <a:lnTo>
                  <a:pt x="0" y="48837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424072" y="3542504"/>
            <a:ext cx="8422293" cy="4254504"/>
          </a:xfrm>
          <a:prstGeom prst="rect">
            <a:avLst/>
          </a:prstGeom>
        </p:spPr>
        <p:txBody>
          <a:bodyPr anchor="t" rtlCol="false" tIns="0" lIns="0" bIns="0" rIns="0">
            <a:spAutoFit/>
          </a:bodyPr>
          <a:lstStyle/>
          <a:p>
            <a:pPr>
              <a:lnSpc>
                <a:spcPts val="7600"/>
              </a:lnSpc>
            </a:pPr>
            <a:r>
              <a:rPr lang="en-US" sz="8000" spc="160">
                <a:solidFill>
                  <a:srgbClr val="000000"/>
                </a:solidFill>
                <a:latin typeface="Gagalin"/>
              </a:rPr>
              <a:t>ZORBALIKLA BAŞ ETME YOLLARI</a:t>
            </a:r>
          </a:p>
          <a:p>
            <a:pPr>
              <a:lnSpc>
                <a:spcPts val="7600"/>
              </a:lnSpc>
            </a:pPr>
          </a:p>
          <a:p>
            <a:pPr marL="0" indent="0" lvl="0">
              <a:lnSpc>
                <a:spcPts val="5320"/>
              </a:lnSpc>
            </a:pPr>
            <a:r>
              <a:rPr lang="en-US" sz="5600" spc="112">
                <a:solidFill>
                  <a:srgbClr val="000000"/>
                </a:solidFill>
                <a:latin typeface="Gagalin"/>
              </a:rPr>
              <a:t>“ZORBALIĞA ŞAHİT OLUNDUĞUNDA”</a:t>
            </a:r>
          </a:p>
        </p:txBody>
      </p:sp>
      <p:sp>
        <p:nvSpPr>
          <p:cNvPr name="TextBox 8" id="8"/>
          <p:cNvSpPr txBox="true"/>
          <p:nvPr/>
        </p:nvSpPr>
        <p:spPr>
          <a:xfrm rot="0">
            <a:off x="1562069" y="8316072"/>
            <a:ext cx="4238938" cy="854076"/>
          </a:xfrm>
          <a:prstGeom prst="rect">
            <a:avLst/>
          </a:prstGeom>
        </p:spPr>
        <p:txBody>
          <a:bodyPr anchor="t" rtlCol="false" tIns="0" lIns="0" bIns="0" rIns="0">
            <a:spAutoFit/>
          </a:bodyPr>
          <a:lstStyle/>
          <a:p>
            <a:pPr algn="l">
              <a:lnSpc>
                <a:spcPts val="6999"/>
              </a:lnSpc>
            </a:pPr>
            <a:r>
              <a:rPr lang="en-US" sz="4999">
                <a:solidFill>
                  <a:srgbClr val="000000"/>
                </a:solidFill>
                <a:latin typeface="Gagalin"/>
              </a:rPr>
              <a:t>YAPILACAKLAR</a:t>
            </a:r>
          </a:p>
        </p:txBody>
      </p:sp>
      <p:grpSp>
        <p:nvGrpSpPr>
          <p:cNvPr name="Group 9" id="9"/>
          <p:cNvGrpSpPr/>
          <p:nvPr/>
        </p:nvGrpSpPr>
        <p:grpSpPr>
          <a:xfrm rot="0">
            <a:off x="7932681" y="2774886"/>
            <a:ext cx="9873813" cy="6646619"/>
            <a:chOff x="0" y="0"/>
            <a:chExt cx="13165084" cy="8862158"/>
          </a:xfrm>
        </p:grpSpPr>
        <p:grpSp>
          <p:nvGrpSpPr>
            <p:cNvPr name="Group 10" id="10"/>
            <p:cNvGrpSpPr/>
            <p:nvPr/>
          </p:nvGrpSpPr>
          <p:grpSpPr>
            <a:xfrm rot="0">
              <a:off x="0" y="0"/>
              <a:ext cx="13165084" cy="8862158"/>
              <a:chOff x="0" y="0"/>
              <a:chExt cx="2600510" cy="1750550"/>
            </a:xfrm>
          </p:grpSpPr>
          <p:sp>
            <p:nvSpPr>
              <p:cNvPr name="Freeform 11" id="11"/>
              <p:cNvSpPr/>
              <p:nvPr/>
            </p:nvSpPr>
            <p:spPr>
              <a:xfrm flipH="false" flipV="false" rot="0">
                <a:off x="0" y="0"/>
                <a:ext cx="2600510" cy="1750550"/>
              </a:xfrm>
              <a:custGeom>
                <a:avLst/>
                <a:gdLst/>
                <a:ahLst/>
                <a:cxnLst/>
                <a:rect r="r" b="b" t="t" l="l"/>
                <a:pathLst>
                  <a:path h="1750550" w="2600510">
                    <a:moveTo>
                      <a:pt x="0" y="0"/>
                    </a:moveTo>
                    <a:lnTo>
                      <a:pt x="2600510" y="0"/>
                    </a:lnTo>
                    <a:lnTo>
                      <a:pt x="2600510" y="1750550"/>
                    </a:lnTo>
                    <a:lnTo>
                      <a:pt x="0" y="1750550"/>
                    </a:lnTo>
                    <a:close/>
                  </a:path>
                </a:pathLst>
              </a:custGeom>
              <a:solidFill>
                <a:srgbClr val="FFFFFF">
                  <a:alpha val="40000"/>
                </a:srgbClr>
              </a:solidFill>
              <a:ln w="38100" cap="sq">
                <a:solidFill>
                  <a:srgbClr val="000000">
                    <a:alpha val="40000"/>
                  </a:srgbClr>
                </a:solidFill>
                <a:prstDash val="solid"/>
                <a:miter/>
              </a:ln>
            </p:spPr>
          </p:sp>
          <p:sp>
            <p:nvSpPr>
              <p:cNvPr name="TextBox 12" id="12"/>
              <p:cNvSpPr txBox="true"/>
              <p:nvPr/>
            </p:nvSpPr>
            <p:spPr>
              <a:xfrm>
                <a:off x="0" y="-38100"/>
                <a:ext cx="2600510" cy="178865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0" y="0"/>
              <a:ext cx="13165084" cy="8862158"/>
              <a:chOff x="0" y="0"/>
              <a:chExt cx="2600510" cy="1750550"/>
            </a:xfrm>
          </p:grpSpPr>
          <p:sp>
            <p:nvSpPr>
              <p:cNvPr name="Freeform 14" id="14"/>
              <p:cNvSpPr/>
              <p:nvPr/>
            </p:nvSpPr>
            <p:spPr>
              <a:xfrm flipH="false" flipV="false" rot="0">
                <a:off x="0" y="0"/>
                <a:ext cx="2600510" cy="1750550"/>
              </a:xfrm>
              <a:custGeom>
                <a:avLst/>
                <a:gdLst/>
                <a:ahLst/>
                <a:cxnLst/>
                <a:rect r="r" b="b" t="t" l="l"/>
                <a:pathLst>
                  <a:path h="1750550" w="2600510">
                    <a:moveTo>
                      <a:pt x="0" y="0"/>
                    </a:moveTo>
                    <a:lnTo>
                      <a:pt x="2600510" y="0"/>
                    </a:lnTo>
                    <a:lnTo>
                      <a:pt x="2600510" y="1750550"/>
                    </a:lnTo>
                    <a:lnTo>
                      <a:pt x="0" y="1750550"/>
                    </a:lnTo>
                    <a:close/>
                  </a:path>
                </a:pathLst>
              </a:custGeom>
              <a:solidFill>
                <a:srgbClr val="000000">
                  <a:alpha val="0"/>
                </a:srgbClr>
              </a:solidFill>
              <a:ln w="38100" cap="sq">
                <a:solidFill>
                  <a:srgbClr val="000000"/>
                </a:solidFill>
                <a:prstDash val="solid"/>
                <a:miter/>
              </a:ln>
            </p:spPr>
          </p:sp>
          <p:sp>
            <p:nvSpPr>
              <p:cNvPr name="TextBox 15" id="15"/>
              <p:cNvSpPr txBox="true"/>
              <p:nvPr/>
            </p:nvSpPr>
            <p:spPr>
              <a:xfrm>
                <a:off x="0" y="-38100"/>
                <a:ext cx="2600510" cy="1788650"/>
              </a:xfrm>
              <a:prstGeom prst="rect">
                <a:avLst/>
              </a:prstGeom>
            </p:spPr>
            <p:txBody>
              <a:bodyPr anchor="ctr" rtlCol="false" tIns="50800" lIns="50800" bIns="50800" rIns="50800"/>
              <a:lstStyle/>
              <a:p>
                <a:pPr algn="ctr">
                  <a:lnSpc>
                    <a:spcPts val="2659"/>
                  </a:lnSpc>
                </a:pPr>
              </a:p>
            </p:txBody>
          </p:sp>
        </p:grpSp>
      </p:grpSp>
      <p:sp>
        <p:nvSpPr>
          <p:cNvPr name="TextBox 16" id="16"/>
          <p:cNvSpPr txBox="true"/>
          <p:nvPr/>
        </p:nvSpPr>
        <p:spPr>
          <a:xfrm rot="0">
            <a:off x="8260997" y="3736209"/>
            <a:ext cx="9217180" cy="4794913"/>
          </a:xfrm>
          <a:prstGeom prst="rect">
            <a:avLst/>
          </a:prstGeom>
        </p:spPr>
        <p:txBody>
          <a:bodyPr anchor="t" rtlCol="false" tIns="0" lIns="0" bIns="0" rIns="0">
            <a:spAutoFit/>
          </a:bodyPr>
          <a:lstStyle/>
          <a:p>
            <a:pPr marL="534113" indent="-267056" lvl="1">
              <a:lnSpc>
                <a:spcPts val="3463"/>
              </a:lnSpc>
              <a:buFont typeface="Arial"/>
              <a:buChar char="•"/>
            </a:pPr>
            <a:r>
              <a:rPr lang="en-US" sz="2473">
                <a:solidFill>
                  <a:srgbClr val="000000"/>
                </a:solidFill>
                <a:latin typeface="Canva Sans"/>
              </a:rPr>
              <a:t>Nazikçe uyarmak</a:t>
            </a:r>
          </a:p>
          <a:p>
            <a:pPr marL="534113" indent="-267056" lvl="1">
              <a:lnSpc>
                <a:spcPts val="3463"/>
              </a:lnSpc>
              <a:buFont typeface="Arial"/>
              <a:buChar char="•"/>
            </a:pPr>
            <a:r>
              <a:rPr lang="en-US" sz="2473">
                <a:solidFill>
                  <a:srgbClr val="000000"/>
                </a:solidFill>
                <a:latin typeface="Canva Sans"/>
              </a:rPr>
              <a:t>Davranışların karşıdaki kişiyi incitebileceğini söylemek</a:t>
            </a:r>
          </a:p>
          <a:p>
            <a:pPr marL="534113" indent="-267056" lvl="1">
              <a:lnSpc>
                <a:spcPts val="3463"/>
              </a:lnSpc>
              <a:buFont typeface="Arial"/>
              <a:buChar char="•"/>
            </a:pPr>
            <a:r>
              <a:rPr lang="en-US" sz="2473">
                <a:solidFill>
                  <a:srgbClr val="000000"/>
                </a:solidFill>
                <a:latin typeface="Canva Sans"/>
              </a:rPr>
              <a:t>Hemen bir öğretmenine ya da güvendiğin bir yetişkine haber vermek</a:t>
            </a:r>
          </a:p>
          <a:p>
            <a:pPr marL="534113" indent="-267056" lvl="1">
              <a:lnSpc>
                <a:spcPts val="3463"/>
              </a:lnSpc>
              <a:buFont typeface="Arial"/>
              <a:buChar char="•"/>
            </a:pPr>
            <a:r>
              <a:rPr lang="en-US" sz="2473">
                <a:solidFill>
                  <a:srgbClr val="000000"/>
                </a:solidFill>
                <a:latin typeface="Canva Sans"/>
              </a:rPr>
              <a:t>Zorbalığa uğrayan kişiye destek olmak</a:t>
            </a:r>
          </a:p>
          <a:p>
            <a:pPr marL="534113" indent="-267056" lvl="1">
              <a:lnSpc>
                <a:spcPts val="3463"/>
              </a:lnSpc>
              <a:buFont typeface="Arial"/>
              <a:buChar char="•"/>
            </a:pPr>
            <a:r>
              <a:rPr lang="en-US" sz="2473">
                <a:solidFill>
                  <a:srgbClr val="000000"/>
                </a:solidFill>
                <a:latin typeface="Canva Sans"/>
              </a:rPr>
              <a:t>Zorbalığa maruz kalan kişiyle arkadaş olmak</a:t>
            </a:r>
          </a:p>
          <a:p>
            <a:pPr marL="534113" indent="-267056" lvl="1">
              <a:lnSpc>
                <a:spcPts val="3463"/>
              </a:lnSpc>
              <a:buFont typeface="Arial"/>
              <a:buChar char="•"/>
            </a:pPr>
            <a:r>
              <a:rPr lang="en-US" sz="2473">
                <a:solidFill>
                  <a:srgbClr val="000000"/>
                </a:solidFill>
                <a:latin typeface="Canva Sans"/>
              </a:rPr>
              <a:t>Zorbalığa maruz kalan kişiyi kendi arkadaş grubunuza almak, etkinlik ve oyunlarınıza dâhil etmek</a:t>
            </a:r>
          </a:p>
          <a:p>
            <a:pPr marL="534113" indent="-267056" lvl="1">
              <a:lnSpc>
                <a:spcPts val="3463"/>
              </a:lnSpc>
              <a:buFont typeface="Arial"/>
              <a:buChar char="•"/>
            </a:pPr>
            <a:r>
              <a:rPr lang="en-US" sz="2473">
                <a:solidFill>
                  <a:srgbClr val="000000"/>
                </a:solidFill>
                <a:latin typeface="Canva Sans"/>
              </a:rPr>
              <a:t>Zorbalıkta bulunan kişiye doğru davranışları uygulama konusunda model olmak, yol göstermek</a:t>
            </a:r>
          </a:p>
          <a:p>
            <a:pPr>
              <a:lnSpc>
                <a:spcPts val="3463"/>
              </a:lnSpc>
              <a:spcBef>
                <a:spcPct val="0"/>
              </a:spcBef>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4029577">
            <a:off x="10805771" y="2636519"/>
            <a:ext cx="11022365" cy="10127047"/>
          </a:xfrm>
          <a:custGeom>
            <a:avLst/>
            <a:gdLst/>
            <a:ahLst/>
            <a:cxnLst/>
            <a:rect r="r" b="b" t="t" l="l"/>
            <a:pathLst>
              <a:path h="10127047" w="11022365">
                <a:moveTo>
                  <a:pt x="0" y="0"/>
                </a:moveTo>
                <a:lnTo>
                  <a:pt x="11022365" y="0"/>
                </a:lnTo>
                <a:lnTo>
                  <a:pt x="11022365" y="10127046"/>
                </a:lnTo>
                <a:lnTo>
                  <a:pt x="0" y="101270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852564">
            <a:off x="15257373" y="6303056"/>
            <a:ext cx="3492494" cy="4456133"/>
          </a:xfrm>
          <a:custGeom>
            <a:avLst/>
            <a:gdLst/>
            <a:ahLst/>
            <a:cxnLst/>
            <a:rect r="r" b="b" t="t" l="l"/>
            <a:pathLst>
              <a:path h="4456133" w="3492494">
                <a:moveTo>
                  <a:pt x="0" y="0"/>
                </a:moveTo>
                <a:lnTo>
                  <a:pt x="3492494" y="0"/>
                </a:lnTo>
                <a:lnTo>
                  <a:pt x="3492494" y="4456132"/>
                </a:lnTo>
                <a:lnTo>
                  <a:pt x="0" y="44561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3853104">
            <a:off x="-963412" y="-4129713"/>
            <a:ext cx="8022190" cy="9004499"/>
          </a:xfrm>
          <a:custGeom>
            <a:avLst/>
            <a:gdLst/>
            <a:ahLst/>
            <a:cxnLst/>
            <a:rect r="r" b="b" t="t" l="l"/>
            <a:pathLst>
              <a:path h="9004499" w="8022190">
                <a:moveTo>
                  <a:pt x="0" y="0"/>
                </a:moveTo>
                <a:lnTo>
                  <a:pt x="8022190" y="0"/>
                </a:lnTo>
                <a:lnTo>
                  <a:pt x="8022190" y="9004499"/>
                </a:lnTo>
                <a:lnTo>
                  <a:pt x="0" y="900449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270655" y="-1786376"/>
            <a:ext cx="4621267" cy="4883770"/>
          </a:xfrm>
          <a:custGeom>
            <a:avLst/>
            <a:gdLst/>
            <a:ahLst/>
            <a:cxnLst/>
            <a:rect r="r" b="b" t="t" l="l"/>
            <a:pathLst>
              <a:path h="4883770" w="4621267">
                <a:moveTo>
                  <a:pt x="0" y="0"/>
                </a:moveTo>
                <a:lnTo>
                  <a:pt x="4621267" y="0"/>
                </a:lnTo>
                <a:lnTo>
                  <a:pt x="4621267" y="4883770"/>
                </a:lnTo>
                <a:lnTo>
                  <a:pt x="0" y="48837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721707" y="3445538"/>
            <a:ext cx="8422293" cy="4254504"/>
          </a:xfrm>
          <a:prstGeom prst="rect">
            <a:avLst/>
          </a:prstGeom>
        </p:spPr>
        <p:txBody>
          <a:bodyPr anchor="t" rtlCol="false" tIns="0" lIns="0" bIns="0" rIns="0">
            <a:spAutoFit/>
          </a:bodyPr>
          <a:lstStyle/>
          <a:p>
            <a:pPr>
              <a:lnSpc>
                <a:spcPts val="7600"/>
              </a:lnSpc>
            </a:pPr>
            <a:r>
              <a:rPr lang="en-US" sz="8000" spc="160">
                <a:solidFill>
                  <a:srgbClr val="000000"/>
                </a:solidFill>
                <a:latin typeface="Gagalin"/>
              </a:rPr>
              <a:t>ZORBALIKLA BAŞ ETME YOLLARI</a:t>
            </a:r>
          </a:p>
          <a:p>
            <a:pPr>
              <a:lnSpc>
                <a:spcPts val="7600"/>
              </a:lnSpc>
            </a:pPr>
          </a:p>
          <a:p>
            <a:pPr marL="0" indent="0" lvl="0">
              <a:lnSpc>
                <a:spcPts val="5320"/>
              </a:lnSpc>
            </a:pPr>
            <a:r>
              <a:rPr lang="en-US" sz="5600" spc="112">
                <a:solidFill>
                  <a:srgbClr val="000000"/>
                </a:solidFill>
                <a:latin typeface="Gagalin"/>
              </a:rPr>
              <a:t>“ZORBALIĞA ŞAHİT OLUNDUĞUNDA”</a:t>
            </a:r>
          </a:p>
        </p:txBody>
      </p:sp>
      <p:sp>
        <p:nvSpPr>
          <p:cNvPr name="TextBox 8" id="8"/>
          <p:cNvSpPr txBox="true"/>
          <p:nvPr/>
        </p:nvSpPr>
        <p:spPr>
          <a:xfrm rot="0">
            <a:off x="1562069" y="8316072"/>
            <a:ext cx="4582888" cy="854076"/>
          </a:xfrm>
          <a:prstGeom prst="rect">
            <a:avLst/>
          </a:prstGeom>
        </p:spPr>
        <p:txBody>
          <a:bodyPr anchor="t" rtlCol="false" tIns="0" lIns="0" bIns="0" rIns="0">
            <a:spAutoFit/>
          </a:bodyPr>
          <a:lstStyle/>
          <a:p>
            <a:pPr algn="l">
              <a:lnSpc>
                <a:spcPts val="6999"/>
              </a:lnSpc>
            </a:pPr>
            <a:r>
              <a:rPr lang="en-US" sz="4999">
                <a:solidFill>
                  <a:srgbClr val="000000"/>
                </a:solidFill>
                <a:latin typeface="Gagalin"/>
              </a:rPr>
              <a:t>YAPILmACAKLAR</a:t>
            </a:r>
          </a:p>
        </p:txBody>
      </p:sp>
      <p:grpSp>
        <p:nvGrpSpPr>
          <p:cNvPr name="Group 9" id="9"/>
          <p:cNvGrpSpPr/>
          <p:nvPr/>
        </p:nvGrpSpPr>
        <p:grpSpPr>
          <a:xfrm rot="0">
            <a:off x="8042120" y="4714742"/>
            <a:ext cx="9873813" cy="3440307"/>
            <a:chOff x="0" y="0"/>
            <a:chExt cx="13165084" cy="4587077"/>
          </a:xfrm>
        </p:grpSpPr>
        <p:grpSp>
          <p:nvGrpSpPr>
            <p:cNvPr name="Group 10" id="10"/>
            <p:cNvGrpSpPr/>
            <p:nvPr/>
          </p:nvGrpSpPr>
          <p:grpSpPr>
            <a:xfrm rot="0">
              <a:off x="0" y="0"/>
              <a:ext cx="13165084" cy="4587077"/>
              <a:chOff x="0" y="0"/>
              <a:chExt cx="2600510" cy="906089"/>
            </a:xfrm>
          </p:grpSpPr>
          <p:sp>
            <p:nvSpPr>
              <p:cNvPr name="Freeform 11" id="11"/>
              <p:cNvSpPr/>
              <p:nvPr/>
            </p:nvSpPr>
            <p:spPr>
              <a:xfrm flipH="false" flipV="false" rot="0">
                <a:off x="0" y="0"/>
                <a:ext cx="2600510" cy="906089"/>
              </a:xfrm>
              <a:custGeom>
                <a:avLst/>
                <a:gdLst/>
                <a:ahLst/>
                <a:cxnLst/>
                <a:rect r="r" b="b" t="t" l="l"/>
                <a:pathLst>
                  <a:path h="906089" w="2600510">
                    <a:moveTo>
                      <a:pt x="0" y="0"/>
                    </a:moveTo>
                    <a:lnTo>
                      <a:pt x="2600510" y="0"/>
                    </a:lnTo>
                    <a:lnTo>
                      <a:pt x="2600510" y="906089"/>
                    </a:lnTo>
                    <a:lnTo>
                      <a:pt x="0" y="906089"/>
                    </a:lnTo>
                    <a:close/>
                  </a:path>
                </a:pathLst>
              </a:custGeom>
              <a:solidFill>
                <a:srgbClr val="FFFFFF">
                  <a:alpha val="40000"/>
                </a:srgbClr>
              </a:solidFill>
              <a:ln w="38100" cap="sq">
                <a:solidFill>
                  <a:srgbClr val="000000">
                    <a:alpha val="40000"/>
                  </a:srgbClr>
                </a:solidFill>
                <a:prstDash val="solid"/>
                <a:miter/>
              </a:ln>
            </p:spPr>
          </p:sp>
          <p:sp>
            <p:nvSpPr>
              <p:cNvPr name="TextBox 12" id="12"/>
              <p:cNvSpPr txBox="true"/>
              <p:nvPr/>
            </p:nvSpPr>
            <p:spPr>
              <a:xfrm>
                <a:off x="0" y="-38100"/>
                <a:ext cx="2600510" cy="944189"/>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0" y="0"/>
              <a:ext cx="13165084" cy="4587077"/>
              <a:chOff x="0" y="0"/>
              <a:chExt cx="2600510" cy="906089"/>
            </a:xfrm>
          </p:grpSpPr>
          <p:sp>
            <p:nvSpPr>
              <p:cNvPr name="Freeform 14" id="14"/>
              <p:cNvSpPr/>
              <p:nvPr/>
            </p:nvSpPr>
            <p:spPr>
              <a:xfrm flipH="false" flipV="false" rot="0">
                <a:off x="0" y="0"/>
                <a:ext cx="2600510" cy="906089"/>
              </a:xfrm>
              <a:custGeom>
                <a:avLst/>
                <a:gdLst/>
                <a:ahLst/>
                <a:cxnLst/>
                <a:rect r="r" b="b" t="t" l="l"/>
                <a:pathLst>
                  <a:path h="906089" w="2600510">
                    <a:moveTo>
                      <a:pt x="0" y="0"/>
                    </a:moveTo>
                    <a:lnTo>
                      <a:pt x="2600510" y="0"/>
                    </a:lnTo>
                    <a:lnTo>
                      <a:pt x="2600510" y="906089"/>
                    </a:lnTo>
                    <a:lnTo>
                      <a:pt x="0" y="906089"/>
                    </a:lnTo>
                    <a:close/>
                  </a:path>
                </a:pathLst>
              </a:custGeom>
              <a:solidFill>
                <a:srgbClr val="000000">
                  <a:alpha val="0"/>
                </a:srgbClr>
              </a:solidFill>
              <a:ln w="38100" cap="sq">
                <a:solidFill>
                  <a:srgbClr val="000000"/>
                </a:solidFill>
                <a:prstDash val="solid"/>
                <a:miter/>
              </a:ln>
            </p:spPr>
          </p:sp>
          <p:sp>
            <p:nvSpPr>
              <p:cNvPr name="TextBox 15" id="15"/>
              <p:cNvSpPr txBox="true"/>
              <p:nvPr/>
            </p:nvSpPr>
            <p:spPr>
              <a:xfrm>
                <a:off x="0" y="-38100"/>
                <a:ext cx="2600510" cy="944189"/>
              </a:xfrm>
              <a:prstGeom prst="rect">
                <a:avLst/>
              </a:prstGeom>
            </p:spPr>
            <p:txBody>
              <a:bodyPr anchor="ctr" rtlCol="false" tIns="50800" lIns="50800" bIns="50800" rIns="50800"/>
              <a:lstStyle/>
              <a:p>
                <a:pPr algn="ctr">
                  <a:lnSpc>
                    <a:spcPts val="2659"/>
                  </a:lnSpc>
                </a:pPr>
              </a:p>
            </p:txBody>
          </p:sp>
        </p:grpSp>
      </p:grpSp>
      <p:sp>
        <p:nvSpPr>
          <p:cNvPr name="TextBox 16" id="16"/>
          <p:cNvSpPr txBox="true"/>
          <p:nvPr/>
        </p:nvSpPr>
        <p:spPr>
          <a:xfrm rot="0">
            <a:off x="8370436" y="5086350"/>
            <a:ext cx="9217180" cy="2600989"/>
          </a:xfrm>
          <a:prstGeom prst="rect">
            <a:avLst/>
          </a:prstGeom>
        </p:spPr>
        <p:txBody>
          <a:bodyPr anchor="t" rtlCol="false" tIns="0" lIns="0" bIns="0" rIns="0">
            <a:spAutoFit/>
          </a:bodyPr>
          <a:lstStyle/>
          <a:p>
            <a:pPr marL="642060" indent="-321030" lvl="1">
              <a:lnSpc>
                <a:spcPts val="4163"/>
              </a:lnSpc>
              <a:buFont typeface="Arial"/>
              <a:buChar char="•"/>
            </a:pPr>
            <a:r>
              <a:rPr lang="en-US" sz="2973">
                <a:solidFill>
                  <a:srgbClr val="000000"/>
                </a:solidFill>
                <a:latin typeface="Canva Sans"/>
              </a:rPr>
              <a:t>Zorbalık edeni cesaretlendirecek davranışlarda bulunmak</a:t>
            </a:r>
          </a:p>
          <a:p>
            <a:pPr marL="642060" indent="-321030" lvl="1">
              <a:lnSpc>
                <a:spcPts val="4163"/>
              </a:lnSpc>
              <a:buFont typeface="Arial"/>
              <a:buChar char="•"/>
            </a:pPr>
            <a:r>
              <a:rPr lang="en-US" sz="2973">
                <a:solidFill>
                  <a:srgbClr val="000000"/>
                </a:solidFill>
                <a:latin typeface="Canva Sans"/>
              </a:rPr>
              <a:t>Yaptıklarına gülmek</a:t>
            </a:r>
          </a:p>
          <a:p>
            <a:pPr marL="642060" indent="-321030" lvl="1">
              <a:lnSpc>
                <a:spcPts val="4163"/>
              </a:lnSpc>
              <a:buFont typeface="Arial"/>
              <a:buChar char="•"/>
            </a:pPr>
            <a:r>
              <a:rPr lang="en-US" sz="2973">
                <a:solidFill>
                  <a:srgbClr val="000000"/>
                </a:solidFill>
                <a:latin typeface="Canva Sans"/>
              </a:rPr>
              <a:t>Tezahürat yapmak</a:t>
            </a:r>
          </a:p>
          <a:p>
            <a:pPr marL="642060" indent="-321030" lvl="1">
              <a:lnSpc>
                <a:spcPts val="4163"/>
              </a:lnSpc>
              <a:spcBef>
                <a:spcPct val="0"/>
              </a:spcBef>
              <a:buFont typeface="Arial"/>
              <a:buChar char="•"/>
            </a:pPr>
            <a:r>
              <a:rPr lang="en-US" sz="2973">
                <a:solidFill>
                  <a:srgbClr val="000000"/>
                </a:solidFill>
                <a:latin typeface="Canva Sans"/>
              </a:rPr>
              <a:t>Alkışlamak</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2272947">
            <a:off x="13553100" y="-2371378"/>
            <a:ext cx="8106813" cy="8725533"/>
          </a:xfrm>
          <a:custGeom>
            <a:avLst/>
            <a:gdLst/>
            <a:ahLst/>
            <a:cxnLst/>
            <a:rect r="r" b="b" t="t" l="l"/>
            <a:pathLst>
              <a:path h="8725533" w="8106813">
                <a:moveTo>
                  <a:pt x="0" y="0"/>
                </a:moveTo>
                <a:lnTo>
                  <a:pt x="8106813" y="0"/>
                </a:lnTo>
                <a:lnTo>
                  <a:pt x="8106813" y="8725533"/>
                </a:lnTo>
                <a:lnTo>
                  <a:pt x="0" y="87255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5374744" y="7682326"/>
            <a:ext cx="3252480" cy="3151948"/>
          </a:xfrm>
          <a:custGeom>
            <a:avLst/>
            <a:gdLst/>
            <a:ahLst/>
            <a:cxnLst/>
            <a:rect r="r" b="b" t="t" l="l"/>
            <a:pathLst>
              <a:path h="3151948" w="3252480">
                <a:moveTo>
                  <a:pt x="0" y="0"/>
                </a:moveTo>
                <a:lnTo>
                  <a:pt x="3252479" y="0"/>
                </a:lnTo>
                <a:lnTo>
                  <a:pt x="3252479" y="3151948"/>
                </a:lnTo>
                <a:lnTo>
                  <a:pt x="0" y="3151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3649572">
            <a:off x="-3765059" y="5277923"/>
            <a:ext cx="7530117" cy="6918465"/>
          </a:xfrm>
          <a:custGeom>
            <a:avLst/>
            <a:gdLst/>
            <a:ahLst/>
            <a:cxnLst/>
            <a:rect r="r" b="b" t="t" l="l"/>
            <a:pathLst>
              <a:path h="6918465" w="7530117">
                <a:moveTo>
                  <a:pt x="0" y="0"/>
                </a:moveTo>
                <a:lnTo>
                  <a:pt x="7530118" y="0"/>
                </a:lnTo>
                <a:lnTo>
                  <a:pt x="7530118" y="6918466"/>
                </a:lnTo>
                <a:lnTo>
                  <a:pt x="0" y="691846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1882822">
            <a:off x="15329165" y="-215633"/>
            <a:ext cx="3343637" cy="4414042"/>
          </a:xfrm>
          <a:custGeom>
            <a:avLst/>
            <a:gdLst/>
            <a:ahLst/>
            <a:cxnLst/>
            <a:rect r="r" b="b" t="t" l="l"/>
            <a:pathLst>
              <a:path h="4414042" w="3343637">
                <a:moveTo>
                  <a:pt x="0" y="0"/>
                </a:moveTo>
                <a:lnTo>
                  <a:pt x="3343637" y="0"/>
                </a:lnTo>
                <a:lnTo>
                  <a:pt x="3343637" y="4414042"/>
                </a:lnTo>
                <a:lnTo>
                  <a:pt x="0" y="44140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1772112">
            <a:off x="-1176621" y="6761333"/>
            <a:ext cx="3375450" cy="4072941"/>
          </a:xfrm>
          <a:custGeom>
            <a:avLst/>
            <a:gdLst/>
            <a:ahLst/>
            <a:cxnLst/>
            <a:rect r="r" b="b" t="t" l="l"/>
            <a:pathLst>
              <a:path h="4072941" w="3375450">
                <a:moveTo>
                  <a:pt x="0" y="0"/>
                </a:moveTo>
                <a:lnTo>
                  <a:pt x="3375451" y="0"/>
                </a:lnTo>
                <a:lnTo>
                  <a:pt x="3375451" y="4072941"/>
                </a:lnTo>
                <a:lnTo>
                  <a:pt x="0" y="407294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8" id="8"/>
          <p:cNvGrpSpPr/>
          <p:nvPr/>
        </p:nvGrpSpPr>
        <p:grpSpPr>
          <a:xfrm rot="0">
            <a:off x="2311572" y="4192822"/>
            <a:ext cx="13063171" cy="3243513"/>
            <a:chOff x="0" y="0"/>
            <a:chExt cx="3440506" cy="854259"/>
          </a:xfrm>
        </p:grpSpPr>
        <p:sp>
          <p:nvSpPr>
            <p:cNvPr name="Freeform 9" id="9"/>
            <p:cNvSpPr/>
            <p:nvPr/>
          </p:nvSpPr>
          <p:spPr>
            <a:xfrm flipH="false" flipV="false" rot="0">
              <a:off x="0" y="0"/>
              <a:ext cx="3440506" cy="854259"/>
            </a:xfrm>
            <a:custGeom>
              <a:avLst/>
              <a:gdLst/>
              <a:ahLst/>
              <a:cxnLst/>
              <a:rect r="r" b="b" t="t" l="l"/>
              <a:pathLst>
                <a:path h="854259" w="3440506">
                  <a:moveTo>
                    <a:pt x="0" y="0"/>
                  </a:moveTo>
                  <a:lnTo>
                    <a:pt x="3440506" y="0"/>
                  </a:lnTo>
                  <a:lnTo>
                    <a:pt x="3440506" y="854259"/>
                  </a:lnTo>
                  <a:lnTo>
                    <a:pt x="0" y="854259"/>
                  </a:lnTo>
                  <a:close/>
                </a:path>
              </a:pathLst>
            </a:custGeom>
            <a:solidFill>
              <a:srgbClr val="FFFFFF">
                <a:alpha val="40000"/>
              </a:srgbClr>
            </a:solidFill>
            <a:ln w="38100" cap="sq">
              <a:solidFill>
                <a:srgbClr val="000000">
                  <a:alpha val="40000"/>
                </a:srgbClr>
              </a:solidFill>
              <a:prstDash val="solid"/>
              <a:miter/>
            </a:ln>
          </p:spPr>
        </p:sp>
        <p:sp>
          <p:nvSpPr>
            <p:cNvPr name="TextBox 10" id="10"/>
            <p:cNvSpPr txBox="true"/>
            <p:nvPr/>
          </p:nvSpPr>
          <p:spPr>
            <a:xfrm>
              <a:off x="0" y="-38100"/>
              <a:ext cx="3440506" cy="892359"/>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3453204" y="4716028"/>
            <a:ext cx="11381592" cy="2263775"/>
          </a:xfrm>
          <a:prstGeom prst="rect">
            <a:avLst/>
          </a:prstGeom>
        </p:spPr>
        <p:txBody>
          <a:bodyPr anchor="t" rtlCol="false" tIns="0" lIns="0" bIns="0" rIns="0">
            <a:spAutoFit/>
          </a:bodyPr>
          <a:lstStyle/>
          <a:p>
            <a:pPr marL="0" indent="0" lvl="0">
              <a:lnSpc>
                <a:spcPts val="8800"/>
              </a:lnSpc>
            </a:pPr>
            <a:r>
              <a:rPr lang="en-US" sz="8000" spc="160">
                <a:solidFill>
                  <a:srgbClr val="000000"/>
                </a:solidFill>
                <a:latin typeface="Gagalin"/>
              </a:rPr>
              <a:t>“Zorbalık deyince aklınıza ne geliyor?”</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863002">
            <a:off x="12332139" y="-2695826"/>
            <a:ext cx="8511101" cy="7819766"/>
          </a:xfrm>
          <a:custGeom>
            <a:avLst/>
            <a:gdLst/>
            <a:ahLst/>
            <a:cxnLst/>
            <a:rect r="r" b="b" t="t" l="l"/>
            <a:pathLst>
              <a:path h="7819766" w="8511101">
                <a:moveTo>
                  <a:pt x="0" y="0"/>
                </a:moveTo>
                <a:lnTo>
                  <a:pt x="8511101" y="0"/>
                </a:lnTo>
                <a:lnTo>
                  <a:pt x="8511101" y="7819766"/>
                </a:lnTo>
                <a:lnTo>
                  <a:pt x="0" y="78197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945587" y="4802783"/>
            <a:ext cx="3891174" cy="3770901"/>
          </a:xfrm>
          <a:custGeom>
            <a:avLst/>
            <a:gdLst/>
            <a:ahLst/>
            <a:cxnLst/>
            <a:rect r="r" b="b" t="t" l="l"/>
            <a:pathLst>
              <a:path h="3770901" w="3891174">
                <a:moveTo>
                  <a:pt x="0" y="0"/>
                </a:moveTo>
                <a:lnTo>
                  <a:pt x="3891174" y="0"/>
                </a:lnTo>
                <a:lnTo>
                  <a:pt x="3891174" y="3770901"/>
                </a:lnTo>
                <a:lnTo>
                  <a:pt x="0" y="37709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2112328" y="7946321"/>
            <a:ext cx="5052305" cy="5374792"/>
          </a:xfrm>
          <a:custGeom>
            <a:avLst/>
            <a:gdLst/>
            <a:ahLst/>
            <a:cxnLst/>
            <a:rect r="r" b="b" t="t" l="l"/>
            <a:pathLst>
              <a:path h="5374792" w="5052305">
                <a:moveTo>
                  <a:pt x="0" y="0"/>
                </a:moveTo>
                <a:lnTo>
                  <a:pt x="5052305" y="0"/>
                </a:lnTo>
                <a:lnTo>
                  <a:pt x="5052305" y="5374792"/>
                </a:lnTo>
                <a:lnTo>
                  <a:pt x="0" y="53747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 id="6"/>
          <p:cNvGrpSpPr/>
          <p:nvPr/>
        </p:nvGrpSpPr>
        <p:grpSpPr>
          <a:xfrm rot="0">
            <a:off x="1330417" y="3722698"/>
            <a:ext cx="14470241" cy="4671610"/>
            <a:chOff x="0" y="0"/>
            <a:chExt cx="19293655" cy="6228813"/>
          </a:xfrm>
        </p:grpSpPr>
        <p:grpSp>
          <p:nvGrpSpPr>
            <p:cNvPr name="Group 7" id="7"/>
            <p:cNvGrpSpPr/>
            <p:nvPr/>
          </p:nvGrpSpPr>
          <p:grpSpPr>
            <a:xfrm rot="0">
              <a:off x="0" y="0"/>
              <a:ext cx="19293655" cy="6228813"/>
              <a:chOff x="0" y="0"/>
              <a:chExt cx="3811092" cy="1230383"/>
            </a:xfrm>
          </p:grpSpPr>
          <p:sp>
            <p:nvSpPr>
              <p:cNvPr name="Freeform 8" id="8"/>
              <p:cNvSpPr/>
              <p:nvPr/>
            </p:nvSpPr>
            <p:spPr>
              <a:xfrm flipH="false" flipV="false" rot="0">
                <a:off x="0" y="0"/>
                <a:ext cx="3811092" cy="1230383"/>
              </a:xfrm>
              <a:custGeom>
                <a:avLst/>
                <a:gdLst/>
                <a:ahLst/>
                <a:cxnLst/>
                <a:rect r="r" b="b" t="t" l="l"/>
                <a:pathLst>
                  <a:path h="1230383" w="3811092">
                    <a:moveTo>
                      <a:pt x="0" y="0"/>
                    </a:moveTo>
                    <a:lnTo>
                      <a:pt x="3811092" y="0"/>
                    </a:lnTo>
                    <a:lnTo>
                      <a:pt x="3811092" y="1230383"/>
                    </a:lnTo>
                    <a:lnTo>
                      <a:pt x="0" y="1230383"/>
                    </a:lnTo>
                    <a:close/>
                  </a:path>
                </a:pathLst>
              </a:custGeom>
              <a:solidFill>
                <a:srgbClr val="FFFFFF">
                  <a:alpha val="40000"/>
                </a:srgbClr>
              </a:solidFill>
              <a:ln w="38100" cap="sq">
                <a:solidFill>
                  <a:srgbClr val="000000">
                    <a:alpha val="40000"/>
                  </a:srgbClr>
                </a:solidFill>
                <a:prstDash val="solid"/>
                <a:miter/>
              </a:ln>
            </p:spPr>
          </p:sp>
          <p:sp>
            <p:nvSpPr>
              <p:cNvPr name="TextBox 9" id="9"/>
              <p:cNvSpPr txBox="true"/>
              <p:nvPr/>
            </p:nvSpPr>
            <p:spPr>
              <a:xfrm>
                <a:off x="0" y="-38100"/>
                <a:ext cx="3811092" cy="1268483"/>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0" y="0"/>
              <a:ext cx="19293655" cy="6228813"/>
              <a:chOff x="0" y="0"/>
              <a:chExt cx="3811092" cy="1230383"/>
            </a:xfrm>
          </p:grpSpPr>
          <p:sp>
            <p:nvSpPr>
              <p:cNvPr name="Freeform 11" id="11"/>
              <p:cNvSpPr/>
              <p:nvPr/>
            </p:nvSpPr>
            <p:spPr>
              <a:xfrm flipH="false" flipV="false" rot="0">
                <a:off x="0" y="0"/>
                <a:ext cx="3811092" cy="1230383"/>
              </a:xfrm>
              <a:custGeom>
                <a:avLst/>
                <a:gdLst/>
                <a:ahLst/>
                <a:cxnLst/>
                <a:rect r="r" b="b" t="t" l="l"/>
                <a:pathLst>
                  <a:path h="1230383" w="3811092">
                    <a:moveTo>
                      <a:pt x="0" y="0"/>
                    </a:moveTo>
                    <a:lnTo>
                      <a:pt x="3811092" y="0"/>
                    </a:lnTo>
                    <a:lnTo>
                      <a:pt x="3811092" y="1230383"/>
                    </a:lnTo>
                    <a:lnTo>
                      <a:pt x="0" y="1230383"/>
                    </a:lnTo>
                    <a:close/>
                  </a:path>
                </a:pathLst>
              </a:custGeom>
              <a:solidFill>
                <a:srgbClr val="000000">
                  <a:alpha val="0"/>
                </a:srgbClr>
              </a:solidFill>
              <a:ln w="38100" cap="sq">
                <a:solidFill>
                  <a:srgbClr val="000000"/>
                </a:solidFill>
                <a:prstDash val="solid"/>
                <a:miter/>
              </a:ln>
            </p:spPr>
          </p:sp>
          <p:sp>
            <p:nvSpPr>
              <p:cNvPr name="TextBox 12" id="12"/>
              <p:cNvSpPr txBox="true"/>
              <p:nvPr/>
            </p:nvSpPr>
            <p:spPr>
              <a:xfrm>
                <a:off x="0" y="-38100"/>
                <a:ext cx="3811092" cy="1268483"/>
              </a:xfrm>
              <a:prstGeom prst="rect">
                <a:avLst/>
              </a:prstGeom>
            </p:spPr>
            <p:txBody>
              <a:bodyPr anchor="ctr" rtlCol="false" tIns="50800" lIns="50800" bIns="50800" rIns="50800"/>
              <a:lstStyle/>
              <a:p>
                <a:pPr algn="ctr">
                  <a:lnSpc>
                    <a:spcPts val="2659"/>
                  </a:lnSpc>
                </a:pPr>
              </a:p>
            </p:txBody>
          </p:sp>
        </p:grpSp>
      </p:grpSp>
      <p:sp>
        <p:nvSpPr>
          <p:cNvPr name="Freeform 13" id="13"/>
          <p:cNvSpPr/>
          <p:nvPr/>
        </p:nvSpPr>
        <p:spPr>
          <a:xfrm flipH="false" flipV="false" rot="1756330">
            <a:off x="14674440" y="-498333"/>
            <a:ext cx="3826499" cy="3884771"/>
          </a:xfrm>
          <a:custGeom>
            <a:avLst/>
            <a:gdLst/>
            <a:ahLst/>
            <a:cxnLst/>
            <a:rect r="r" b="b" t="t" l="l"/>
            <a:pathLst>
              <a:path h="3884771" w="3826499">
                <a:moveTo>
                  <a:pt x="0" y="0"/>
                </a:moveTo>
                <a:lnTo>
                  <a:pt x="3826499" y="0"/>
                </a:lnTo>
                <a:lnTo>
                  <a:pt x="3826499" y="3884770"/>
                </a:lnTo>
                <a:lnTo>
                  <a:pt x="0" y="38847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1330417" y="1204532"/>
            <a:ext cx="14889204" cy="1228725"/>
          </a:xfrm>
          <a:prstGeom prst="rect">
            <a:avLst/>
          </a:prstGeom>
        </p:spPr>
        <p:txBody>
          <a:bodyPr anchor="t" rtlCol="false" tIns="0" lIns="0" bIns="0" rIns="0">
            <a:spAutoFit/>
          </a:bodyPr>
          <a:lstStyle/>
          <a:p>
            <a:pPr marL="0" indent="0" lvl="0">
              <a:lnSpc>
                <a:spcPts val="9600"/>
              </a:lnSpc>
              <a:spcBef>
                <a:spcPct val="0"/>
              </a:spcBef>
            </a:pPr>
            <a:r>
              <a:rPr lang="en-US" sz="8000" spc="160">
                <a:solidFill>
                  <a:srgbClr val="000000"/>
                </a:solidFill>
                <a:latin typeface="Gagalin"/>
              </a:rPr>
              <a:t>hikaye yarışması</a:t>
            </a:r>
          </a:p>
        </p:txBody>
      </p:sp>
      <p:sp>
        <p:nvSpPr>
          <p:cNvPr name="TextBox 15" id="15"/>
          <p:cNvSpPr txBox="true"/>
          <p:nvPr/>
        </p:nvSpPr>
        <p:spPr>
          <a:xfrm rot="0">
            <a:off x="3833858" y="4193183"/>
            <a:ext cx="14889204" cy="952500"/>
          </a:xfrm>
          <a:prstGeom prst="rect">
            <a:avLst/>
          </a:prstGeom>
        </p:spPr>
        <p:txBody>
          <a:bodyPr anchor="t" rtlCol="false" tIns="0" lIns="0" bIns="0" rIns="0">
            <a:spAutoFit/>
          </a:bodyPr>
          <a:lstStyle/>
          <a:p>
            <a:pPr marL="0" indent="0" lvl="0">
              <a:lnSpc>
                <a:spcPts val="7560"/>
              </a:lnSpc>
              <a:spcBef>
                <a:spcPct val="0"/>
              </a:spcBef>
            </a:pPr>
            <a:r>
              <a:rPr lang="en-US" sz="6300" spc="126">
                <a:solidFill>
                  <a:srgbClr val="000000"/>
                </a:solidFill>
                <a:latin typeface="Gagalin"/>
              </a:rPr>
              <a:t>“akran zorbalığı”</a:t>
            </a:r>
          </a:p>
        </p:txBody>
      </p:sp>
      <p:sp>
        <p:nvSpPr>
          <p:cNvPr name="Freeform 16" id="16"/>
          <p:cNvSpPr/>
          <p:nvPr/>
        </p:nvSpPr>
        <p:spPr>
          <a:xfrm flipH="false" flipV="false" rot="0">
            <a:off x="8565538" y="5744325"/>
            <a:ext cx="1887818" cy="1887818"/>
          </a:xfrm>
          <a:custGeom>
            <a:avLst/>
            <a:gdLst/>
            <a:ahLst/>
            <a:cxnLst/>
            <a:rect r="r" b="b" t="t" l="l"/>
            <a:pathLst>
              <a:path h="1887818" w="1887818">
                <a:moveTo>
                  <a:pt x="0" y="0"/>
                </a:moveTo>
                <a:lnTo>
                  <a:pt x="1887818" y="0"/>
                </a:lnTo>
                <a:lnTo>
                  <a:pt x="1887818" y="1887818"/>
                </a:lnTo>
                <a:lnTo>
                  <a:pt x="0" y="188781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7" id="17"/>
          <p:cNvSpPr txBox="true"/>
          <p:nvPr/>
        </p:nvSpPr>
        <p:spPr>
          <a:xfrm rot="0">
            <a:off x="9144000" y="6259229"/>
            <a:ext cx="6080966" cy="953136"/>
          </a:xfrm>
          <a:prstGeom prst="rect">
            <a:avLst/>
          </a:prstGeom>
        </p:spPr>
        <p:txBody>
          <a:bodyPr anchor="t" rtlCol="false" tIns="0" lIns="0" bIns="0" rIns="0">
            <a:spAutoFit/>
          </a:bodyPr>
          <a:lstStyle/>
          <a:p>
            <a:pPr algn="ctr">
              <a:lnSpc>
                <a:spcPts val="7839"/>
              </a:lnSpc>
            </a:pPr>
            <a:r>
              <a:rPr lang="en-US" sz="5599">
                <a:solidFill>
                  <a:srgbClr val="000000"/>
                </a:solidFill>
                <a:latin typeface="Sriracha"/>
              </a:rPr>
              <a:t>inegolram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863002">
            <a:off x="12332139" y="-2695826"/>
            <a:ext cx="8511101" cy="7819766"/>
          </a:xfrm>
          <a:custGeom>
            <a:avLst/>
            <a:gdLst/>
            <a:ahLst/>
            <a:cxnLst/>
            <a:rect r="r" b="b" t="t" l="l"/>
            <a:pathLst>
              <a:path h="7819766" w="8511101">
                <a:moveTo>
                  <a:pt x="0" y="0"/>
                </a:moveTo>
                <a:lnTo>
                  <a:pt x="8511101" y="0"/>
                </a:lnTo>
                <a:lnTo>
                  <a:pt x="8511101" y="7819766"/>
                </a:lnTo>
                <a:lnTo>
                  <a:pt x="0" y="78197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945587" y="4802783"/>
            <a:ext cx="3891174" cy="3770901"/>
          </a:xfrm>
          <a:custGeom>
            <a:avLst/>
            <a:gdLst/>
            <a:ahLst/>
            <a:cxnLst/>
            <a:rect r="r" b="b" t="t" l="l"/>
            <a:pathLst>
              <a:path h="3770901" w="3891174">
                <a:moveTo>
                  <a:pt x="0" y="0"/>
                </a:moveTo>
                <a:lnTo>
                  <a:pt x="3891174" y="0"/>
                </a:lnTo>
                <a:lnTo>
                  <a:pt x="3891174" y="3770901"/>
                </a:lnTo>
                <a:lnTo>
                  <a:pt x="0" y="37709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2112328" y="7946321"/>
            <a:ext cx="5052305" cy="5374792"/>
          </a:xfrm>
          <a:custGeom>
            <a:avLst/>
            <a:gdLst/>
            <a:ahLst/>
            <a:cxnLst/>
            <a:rect r="r" b="b" t="t" l="l"/>
            <a:pathLst>
              <a:path h="5374792" w="5052305">
                <a:moveTo>
                  <a:pt x="0" y="0"/>
                </a:moveTo>
                <a:lnTo>
                  <a:pt x="5052305" y="0"/>
                </a:lnTo>
                <a:lnTo>
                  <a:pt x="5052305" y="5374792"/>
                </a:lnTo>
                <a:lnTo>
                  <a:pt x="0" y="53747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1756330">
            <a:off x="14674440" y="-498333"/>
            <a:ext cx="3826499" cy="3884771"/>
          </a:xfrm>
          <a:custGeom>
            <a:avLst/>
            <a:gdLst/>
            <a:ahLst/>
            <a:cxnLst/>
            <a:rect r="r" b="b" t="t" l="l"/>
            <a:pathLst>
              <a:path h="3884771" w="3826499">
                <a:moveTo>
                  <a:pt x="0" y="0"/>
                </a:moveTo>
                <a:lnTo>
                  <a:pt x="3826499" y="0"/>
                </a:lnTo>
                <a:lnTo>
                  <a:pt x="3826499" y="3884770"/>
                </a:lnTo>
                <a:lnTo>
                  <a:pt x="0" y="38847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p:nvPr/>
        </p:nvGrpSpPr>
        <p:grpSpPr>
          <a:xfrm rot="0">
            <a:off x="3136361" y="814981"/>
            <a:ext cx="13030897" cy="8443319"/>
            <a:chOff x="0" y="0"/>
            <a:chExt cx="17374530" cy="11257758"/>
          </a:xfrm>
        </p:grpSpPr>
        <p:sp>
          <p:nvSpPr>
            <p:cNvPr name="TextBox 8" id="8"/>
            <p:cNvSpPr txBox="true"/>
            <p:nvPr/>
          </p:nvSpPr>
          <p:spPr>
            <a:xfrm rot="0">
              <a:off x="0" y="4019006"/>
              <a:ext cx="17374530" cy="4452895"/>
            </a:xfrm>
            <a:prstGeom prst="rect">
              <a:avLst/>
            </a:prstGeom>
          </p:spPr>
          <p:txBody>
            <a:bodyPr anchor="t" rtlCol="false" tIns="0" lIns="0" bIns="0" rIns="0">
              <a:spAutoFit/>
            </a:bodyPr>
            <a:lstStyle/>
            <a:p>
              <a:pPr algn="ctr">
                <a:lnSpc>
                  <a:spcPts val="12907"/>
                </a:lnSpc>
              </a:pPr>
              <a:r>
                <a:rPr lang="en-US" sz="11734">
                  <a:solidFill>
                    <a:srgbClr val="000000"/>
                  </a:solidFill>
                  <a:latin typeface="Amatic SC Bold"/>
                </a:rPr>
                <a:t>DİNLEDİĞİNİZ İÇİN </a:t>
              </a:r>
            </a:p>
            <a:p>
              <a:pPr algn="ctr">
                <a:lnSpc>
                  <a:spcPts val="12907"/>
                </a:lnSpc>
              </a:pPr>
              <a:r>
                <a:rPr lang="en-US" sz="11734">
                  <a:solidFill>
                    <a:srgbClr val="000000"/>
                  </a:solidFill>
                  <a:latin typeface="Amatic SC Bold"/>
                </a:rPr>
                <a:t>TEŞEKKÜRLER...</a:t>
              </a:r>
            </a:p>
          </p:txBody>
        </p:sp>
        <p:sp>
          <p:nvSpPr>
            <p:cNvPr name="Freeform 9" id="9"/>
            <p:cNvSpPr/>
            <p:nvPr/>
          </p:nvSpPr>
          <p:spPr>
            <a:xfrm flipH="false" flipV="false" rot="0">
              <a:off x="2498402" y="8978449"/>
              <a:ext cx="1304664" cy="1304664"/>
            </a:xfrm>
            <a:custGeom>
              <a:avLst/>
              <a:gdLst/>
              <a:ahLst/>
              <a:cxnLst/>
              <a:rect r="r" b="b" t="t" l="l"/>
              <a:pathLst>
                <a:path h="1304664" w="1304664">
                  <a:moveTo>
                    <a:pt x="0" y="0"/>
                  </a:moveTo>
                  <a:lnTo>
                    <a:pt x="1304664" y="0"/>
                  </a:lnTo>
                  <a:lnTo>
                    <a:pt x="1304664" y="1304664"/>
                  </a:lnTo>
                  <a:lnTo>
                    <a:pt x="0" y="13046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7360766" y="8968864"/>
              <a:ext cx="1314249" cy="1314249"/>
            </a:xfrm>
            <a:custGeom>
              <a:avLst/>
              <a:gdLst/>
              <a:ahLst/>
              <a:cxnLst/>
              <a:rect r="r" b="b" t="t" l="l"/>
              <a:pathLst>
                <a:path h="1314249" w="1314249">
                  <a:moveTo>
                    <a:pt x="0" y="0"/>
                  </a:moveTo>
                  <a:lnTo>
                    <a:pt x="1314250" y="0"/>
                  </a:lnTo>
                  <a:lnTo>
                    <a:pt x="1314250" y="1314249"/>
                  </a:lnTo>
                  <a:lnTo>
                    <a:pt x="0" y="131424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1" id="11"/>
            <p:cNvSpPr txBox="true"/>
            <p:nvPr/>
          </p:nvSpPr>
          <p:spPr>
            <a:xfrm rot="0">
              <a:off x="1936959" y="10506130"/>
              <a:ext cx="2479675" cy="751628"/>
            </a:xfrm>
            <a:prstGeom prst="rect">
              <a:avLst/>
            </a:prstGeom>
          </p:spPr>
          <p:txBody>
            <a:bodyPr anchor="t" rtlCol="false" tIns="0" lIns="0" bIns="0" rIns="0">
              <a:spAutoFit/>
            </a:bodyPr>
            <a:lstStyle/>
            <a:p>
              <a:pPr algn="ctr">
                <a:lnSpc>
                  <a:spcPts val="4759"/>
                </a:lnSpc>
              </a:pPr>
              <a:r>
                <a:rPr lang="en-US" sz="3399">
                  <a:solidFill>
                    <a:srgbClr val="000000"/>
                  </a:solidFill>
                  <a:latin typeface="Sriracha"/>
                </a:rPr>
                <a:t>inegolram</a:t>
              </a:r>
            </a:p>
          </p:txBody>
        </p:sp>
        <p:sp>
          <p:nvSpPr>
            <p:cNvPr name="TextBox 12" id="12"/>
            <p:cNvSpPr txBox="true"/>
            <p:nvPr/>
          </p:nvSpPr>
          <p:spPr>
            <a:xfrm rot="0">
              <a:off x="6778054" y="10506130"/>
              <a:ext cx="2479675" cy="751628"/>
            </a:xfrm>
            <a:prstGeom prst="rect">
              <a:avLst/>
            </a:prstGeom>
          </p:spPr>
          <p:txBody>
            <a:bodyPr anchor="t" rtlCol="false" tIns="0" lIns="0" bIns="0" rIns="0">
              <a:spAutoFit/>
            </a:bodyPr>
            <a:lstStyle/>
            <a:p>
              <a:pPr algn="ctr">
                <a:lnSpc>
                  <a:spcPts val="4759"/>
                </a:lnSpc>
              </a:pPr>
              <a:r>
                <a:rPr lang="en-US" sz="3399">
                  <a:solidFill>
                    <a:srgbClr val="000000"/>
                  </a:solidFill>
                  <a:latin typeface="Sriracha"/>
                </a:rPr>
                <a:t>inegölram</a:t>
              </a:r>
            </a:p>
          </p:txBody>
        </p:sp>
        <p:sp>
          <p:nvSpPr>
            <p:cNvPr name="Freeform 13" id="13"/>
            <p:cNvSpPr/>
            <p:nvPr/>
          </p:nvSpPr>
          <p:spPr>
            <a:xfrm flipH="false" flipV="false" rot="0">
              <a:off x="12233919" y="8773942"/>
              <a:ext cx="1454272" cy="1454272"/>
            </a:xfrm>
            <a:custGeom>
              <a:avLst/>
              <a:gdLst/>
              <a:ahLst/>
              <a:cxnLst/>
              <a:rect r="r" b="b" t="t" l="l"/>
              <a:pathLst>
                <a:path h="1454272" w="1454272">
                  <a:moveTo>
                    <a:pt x="0" y="0"/>
                  </a:moveTo>
                  <a:lnTo>
                    <a:pt x="1454272" y="0"/>
                  </a:lnTo>
                  <a:lnTo>
                    <a:pt x="1454272" y="1454273"/>
                  </a:lnTo>
                  <a:lnTo>
                    <a:pt x="0" y="145427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4" id="14"/>
            <p:cNvSpPr txBox="true"/>
            <p:nvPr/>
          </p:nvSpPr>
          <p:spPr>
            <a:xfrm rot="0">
              <a:off x="11721218" y="10235488"/>
              <a:ext cx="2479675" cy="751628"/>
            </a:xfrm>
            <a:prstGeom prst="rect">
              <a:avLst/>
            </a:prstGeom>
          </p:spPr>
          <p:txBody>
            <a:bodyPr anchor="t" rtlCol="false" tIns="0" lIns="0" bIns="0" rIns="0">
              <a:spAutoFit/>
            </a:bodyPr>
            <a:lstStyle/>
            <a:p>
              <a:pPr algn="ctr">
                <a:lnSpc>
                  <a:spcPts val="4759"/>
                </a:lnSpc>
              </a:pPr>
              <a:r>
                <a:rPr lang="en-US" sz="3399" u="sng">
                  <a:solidFill>
                    <a:srgbClr val="000000"/>
                  </a:solidFill>
                  <a:latin typeface="Sriracha"/>
                  <a:hlinkClick r:id="rId17" tooltip="https://ineglram.meb.k12.tr/"/>
                </a:rPr>
                <a:t>inegolram</a:t>
              </a:r>
            </a:p>
          </p:txBody>
        </p:sp>
        <p:sp>
          <p:nvSpPr>
            <p:cNvPr name="Freeform 15" id="15"/>
            <p:cNvSpPr/>
            <p:nvPr/>
          </p:nvSpPr>
          <p:spPr>
            <a:xfrm flipH="false" flipV="false" rot="0">
              <a:off x="6398288" y="0"/>
              <a:ext cx="3341276" cy="3612190"/>
            </a:xfrm>
            <a:custGeom>
              <a:avLst/>
              <a:gdLst/>
              <a:ahLst/>
              <a:cxnLst/>
              <a:rect r="r" b="b" t="t" l="l"/>
              <a:pathLst>
                <a:path h="3612190" w="3341276">
                  <a:moveTo>
                    <a:pt x="0" y="0"/>
                  </a:moveTo>
                  <a:lnTo>
                    <a:pt x="3341276" y="0"/>
                  </a:lnTo>
                  <a:lnTo>
                    <a:pt x="3341276" y="3612190"/>
                  </a:lnTo>
                  <a:lnTo>
                    <a:pt x="0" y="3612190"/>
                  </a:lnTo>
                  <a:lnTo>
                    <a:pt x="0" y="0"/>
                  </a:lnTo>
                  <a:close/>
                </a:path>
              </a:pathLst>
            </a:custGeom>
            <a:blipFill>
              <a:blip r:embed="rId18"/>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4029577">
            <a:off x="-6924757" y="-2168809"/>
            <a:ext cx="11022365" cy="10127047"/>
          </a:xfrm>
          <a:custGeom>
            <a:avLst/>
            <a:gdLst/>
            <a:ahLst/>
            <a:cxnLst/>
            <a:rect r="r" b="b" t="t" l="l"/>
            <a:pathLst>
              <a:path h="10127047" w="11022365">
                <a:moveTo>
                  <a:pt x="0" y="0"/>
                </a:moveTo>
                <a:lnTo>
                  <a:pt x="11022365" y="0"/>
                </a:lnTo>
                <a:lnTo>
                  <a:pt x="11022365" y="10127047"/>
                </a:lnTo>
                <a:lnTo>
                  <a:pt x="0" y="1012704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427951" y="5762832"/>
            <a:ext cx="4246555" cy="3770557"/>
            <a:chOff x="0" y="0"/>
            <a:chExt cx="5662074" cy="5027410"/>
          </a:xfrm>
        </p:grpSpPr>
        <p:grpSp>
          <p:nvGrpSpPr>
            <p:cNvPr name="Group 5" id="5"/>
            <p:cNvGrpSpPr/>
            <p:nvPr/>
          </p:nvGrpSpPr>
          <p:grpSpPr>
            <a:xfrm rot="0">
              <a:off x="3278" y="0"/>
              <a:ext cx="5658795" cy="5027410"/>
              <a:chOff x="0" y="0"/>
              <a:chExt cx="1511289" cy="1342665"/>
            </a:xfrm>
          </p:grpSpPr>
          <p:sp>
            <p:nvSpPr>
              <p:cNvPr name="Freeform 6" id="6"/>
              <p:cNvSpPr/>
              <p:nvPr/>
            </p:nvSpPr>
            <p:spPr>
              <a:xfrm flipH="false" flipV="false" rot="0">
                <a:off x="0" y="0"/>
                <a:ext cx="1511289" cy="1342665"/>
              </a:xfrm>
              <a:custGeom>
                <a:avLst/>
                <a:gdLst/>
                <a:ahLst/>
                <a:cxnLst/>
                <a:rect r="r" b="b" t="t" l="l"/>
                <a:pathLst>
                  <a:path h="1342665" w="1511289">
                    <a:moveTo>
                      <a:pt x="0" y="0"/>
                    </a:moveTo>
                    <a:lnTo>
                      <a:pt x="1511289" y="0"/>
                    </a:lnTo>
                    <a:lnTo>
                      <a:pt x="1511289" y="1342665"/>
                    </a:lnTo>
                    <a:lnTo>
                      <a:pt x="0" y="1342665"/>
                    </a:lnTo>
                    <a:close/>
                  </a:path>
                </a:pathLst>
              </a:custGeom>
              <a:solidFill>
                <a:srgbClr val="FFFFFF">
                  <a:alpha val="40000"/>
                </a:srgbClr>
              </a:solidFill>
              <a:ln w="28575" cap="sq">
                <a:solidFill>
                  <a:srgbClr val="000000">
                    <a:alpha val="40000"/>
                  </a:srgbClr>
                </a:solidFill>
                <a:prstDash val="solid"/>
                <a:miter/>
              </a:ln>
            </p:spPr>
          </p:sp>
          <p:sp>
            <p:nvSpPr>
              <p:cNvPr name="TextBox 7" id="7"/>
              <p:cNvSpPr txBox="true"/>
              <p:nvPr/>
            </p:nvSpPr>
            <p:spPr>
              <a:xfrm>
                <a:off x="0" y="-38100"/>
                <a:ext cx="1511289" cy="1380765"/>
              </a:xfrm>
              <a:prstGeom prst="rect">
                <a:avLst/>
              </a:prstGeom>
            </p:spPr>
            <p:txBody>
              <a:bodyPr anchor="ctr" rtlCol="false" tIns="37573" lIns="37573" bIns="37573" rIns="37573"/>
              <a:lstStyle/>
              <a:p>
                <a:pPr algn="ctr">
                  <a:lnSpc>
                    <a:spcPts val="2660"/>
                  </a:lnSpc>
                </a:pPr>
              </a:p>
            </p:txBody>
          </p:sp>
        </p:grpSp>
        <p:grpSp>
          <p:nvGrpSpPr>
            <p:cNvPr name="Group 8" id="8"/>
            <p:cNvGrpSpPr/>
            <p:nvPr/>
          </p:nvGrpSpPr>
          <p:grpSpPr>
            <a:xfrm rot="0">
              <a:off x="0" y="0"/>
              <a:ext cx="5658795" cy="5027410"/>
              <a:chOff x="0" y="0"/>
              <a:chExt cx="1511289" cy="1342665"/>
            </a:xfrm>
          </p:grpSpPr>
          <p:sp>
            <p:nvSpPr>
              <p:cNvPr name="Freeform 9" id="9"/>
              <p:cNvSpPr/>
              <p:nvPr/>
            </p:nvSpPr>
            <p:spPr>
              <a:xfrm flipH="false" flipV="false" rot="0">
                <a:off x="0" y="0"/>
                <a:ext cx="1511289" cy="1342665"/>
              </a:xfrm>
              <a:custGeom>
                <a:avLst/>
                <a:gdLst/>
                <a:ahLst/>
                <a:cxnLst/>
                <a:rect r="r" b="b" t="t" l="l"/>
                <a:pathLst>
                  <a:path h="1342665" w="1511289">
                    <a:moveTo>
                      <a:pt x="0" y="0"/>
                    </a:moveTo>
                    <a:lnTo>
                      <a:pt x="1511289" y="0"/>
                    </a:lnTo>
                    <a:lnTo>
                      <a:pt x="1511289" y="1342665"/>
                    </a:lnTo>
                    <a:lnTo>
                      <a:pt x="0" y="1342665"/>
                    </a:lnTo>
                    <a:close/>
                  </a:path>
                </a:pathLst>
              </a:custGeom>
              <a:solidFill>
                <a:srgbClr val="000000">
                  <a:alpha val="0"/>
                </a:srgbClr>
              </a:solidFill>
              <a:ln w="28575" cap="sq">
                <a:solidFill>
                  <a:srgbClr val="000000"/>
                </a:solidFill>
                <a:prstDash val="solid"/>
                <a:miter/>
              </a:ln>
            </p:spPr>
          </p:sp>
          <p:sp>
            <p:nvSpPr>
              <p:cNvPr name="TextBox 10" id="10"/>
              <p:cNvSpPr txBox="true"/>
              <p:nvPr/>
            </p:nvSpPr>
            <p:spPr>
              <a:xfrm>
                <a:off x="0" y="-38100"/>
                <a:ext cx="1511289" cy="1380765"/>
              </a:xfrm>
              <a:prstGeom prst="rect">
                <a:avLst/>
              </a:prstGeom>
            </p:spPr>
            <p:txBody>
              <a:bodyPr anchor="ctr" rtlCol="false" tIns="37573" lIns="37573" bIns="37573" rIns="37573"/>
              <a:lstStyle/>
              <a:p>
                <a:pPr algn="ctr">
                  <a:lnSpc>
                    <a:spcPts val="2660"/>
                  </a:lnSpc>
                </a:pPr>
              </a:p>
            </p:txBody>
          </p:sp>
        </p:grpSp>
      </p:grpSp>
      <p:grpSp>
        <p:nvGrpSpPr>
          <p:cNvPr name="Group 11" id="11"/>
          <p:cNvGrpSpPr/>
          <p:nvPr/>
        </p:nvGrpSpPr>
        <p:grpSpPr>
          <a:xfrm rot="0">
            <a:off x="6012028" y="5762832"/>
            <a:ext cx="5364633" cy="3980099"/>
            <a:chOff x="0" y="0"/>
            <a:chExt cx="7152843" cy="5306799"/>
          </a:xfrm>
        </p:grpSpPr>
        <p:grpSp>
          <p:nvGrpSpPr>
            <p:cNvPr name="Group 12" id="12"/>
            <p:cNvGrpSpPr/>
            <p:nvPr/>
          </p:nvGrpSpPr>
          <p:grpSpPr>
            <a:xfrm rot="0">
              <a:off x="4142" y="0"/>
              <a:ext cx="7148702" cy="5306799"/>
              <a:chOff x="0" y="0"/>
              <a:chExt cx="1909197" cy="1417281"/>
            </a:xfrm>
          </p:grpSpPr>
          <p:sp>
            <p:nvSpPr>
              <p:cNvPr name="Freeform 13" id="13"/>
              <p:cNvSpPr/>
              <p:nvPr/>
            </p:nvSpPr>
            <p:spPr>
              <a:xfrm flipH="false" flipV="false" rot="0">
                <a:off x="0" y="0"/>
                <a:ext cx="1909196" cy="1417282"/>
              </a:xfrm>
              <a:custGeom>
                <a:avLst/>
                <a:gdLst/>
                <a:ahLst/>
                <a:cxnLst/>
                <a:rect r="r" b="b" t="t" l="l"/>
                <a:pathLst>
                  <a:path h="1417282" w="1909196">
                    <a:moveTo>
                      <a:pt x="0" y="0"/>
                    </a:moveTo>
                    <a:lnTo>
                      <a:pt x="1909196" y="0"/>
                    </a:lnTo>
                    <a:lnTo>
                      <a:pt x="1909196" y="1417282"/>
                    </a:lnTo>
                    <a:lnTo>
                      <a:pt x="0" y="1417282"/>
                    </a:lnTo>
                    <a:close/>
                  </a:path>
                </a:pathLst>
              </a:custGeom>
              <a:solidFill>
                <a:srgbClr val="FFFFFF">
                  <a:alpha val="40000"/>
                </a:srgbClr>
              </a:solidFill>
              <a:ln w="28575" cap="sq">
                <a:solidFill>
                  <a:srgbClr val="000000">
                    <a:alpha val="40000"/>
                  </a:srgbClr>
                </a:solidFill>
                <a:prstDash val="solid"/>
                <a:miter/>
              </a:ln>
            </p:spPr>
          </p:sp>
          <p:sp>
            <p:nvSpPr>
              <p:cNvPr name="TextBox 14" id="14"/>
              <p:cNvSpPr txBox="true"/>
              <p:nvPr/>
            </p:nvSpPr>
            <p:spPr>
              <a:xfrm>
                <a:off x="0" y="-38100"/>
                <a:ext cx="1909197" cy="1455381"/>
              </a:xfrm>
              <a:prstGeom prst="rect">
                <a:avLst/>
              </a:prstGeom>
            </p:spPr>
            <p:txBody>
              <a:bodyPr anchor="ctr" rtlCol="false" tIns="37573" lIns="37573" bIns="37573" rIns="37573"/>
              <a:lstStyle/>
              <a:p>
                <a:pPr algn="ctr">
                  <a:lnSpc>
                    <a:spcPts val="2660"/>
                  </a:lnSpc>
                </a:pPr>
              </a:p>
            </p:txBody>
          </p:sp>
        </p:grpSp>
        <p:grpSp>
          <p:nvGrpSpPr>
            <p:cNvPr name="Group 15" id="15"/>
            <p:cNvGrpSpPr/>
            <p:nvPr/>
          </p:nvGrpSpPr>
          <p:grpSpPr>
            <a:xfrm rot="0">
              <a:off x="0" y="0"/>
              <a:ext cx="7148702" cy="5306799"/>
              <a:chOff x="0" y="0"/>
              <a:chExt cx="1909197" cy="1417281"/>
            </a:xfrm>
          </p:grpSpPr>
          <p:sp>
            <p:nvSpPr>
              <p:cNvPr name="Freeform 16" id="16"/>
              <p:cNvSpPr/>
              <p:nvPr/>
            </p:nvSpPr>
            <p:spPr>
              <a:xfrm flipH="false" flipV="false" rot="0">
                <a:off x="0" y="0"/>
                <a:ext cx="1909196" cy="1417282"/>
              </a:xfrm>
              <a:custGeom>
                <a:avLst/>
                <a:gdLst/>
                <a:ahLst/>
                <a:cxnLst/>
                <a:rect r="r" b="b" t="t" l="l"/>
                <a:pathLst>
                  <a:path h="1417282" w="1909196">
                    <a:moveTo>
                      <a:pt x="0" y="0"/>
                    </a:moveTo>
                    <a:lnTo>
                      <a:pt x="1909196" y="0"/>
                    </a:lnTo>
                    <a:lnTo>
                      <a:pt x="1909196" y="1417282"/>
                    </a:lnTo>
                    <a:lnTo>
                      <a:pt x="0" y="1417282"/>
                    </a:lnTo>
                    <a:close/>
                  </a:path>
                </a:pathLst>
              </a:custGeom>
              <a:solidFill>
                <a:srgbClr val="000000">
                  <a:alpha val="0"/>
                </a:srgbClr>
              </a:solidFill>
              <a:ln w="28575" cap="sq">
                <a:solidFill>
                  <a:srgbClr val="000000"/>
                </a:solidFill>
                <a:prstDash val="solid"/>
                <a:miter/>
              </a:ln>
            </p:spPr>
          </p:sp>
          <p:sp>
            <p:nvSpPr>
              <p:cNvPr name="TextBox 17" id="17"/>
              <p:cNvSpPr txBox="true"/>
              <p:nvPr/>
            </p:nvSpPr>
            <p:spPr>
              <a:xfrm>
                <a:off x="0" y="-38100"/>
                <a:ext cx="1909197" cy="1455381"/>
              </a:xfrm>
              <a:prstGeom prst="rect">
                <a:avLst/>
              </a:prstGeom>
            </p:spPr>
            <p:txBody>
              <a:bodyPr anchor="ctr" rtlCol="false" tIns="37573" lIns="37573" bIns="37573" rIns="37573"/>
              <a:lstStyle/>
              <a:p>
                <a:pPr algn="ctr">
                  <a:lnSpc>
                    <a:spcPts val="2660"/>
                  </a:lnSpc>
                </a:pPr>
              </a:p>
            </p:txBody>
          </p:sp>
        </p:grpSp>
      </p:grpSp>
      <p:sp>
        <p:nvSpPr>
          <p:cNvPr name="Freeform 18" id="18"/>
          <p:cNvSpPr/>
          <p:nvPr/>
        </p:nvSpPr>
        <p:spPr>
          <a:xfrm flipH="false" flipV="false" rot="-5875420">
            <a:off x="13461378" y="6233797"/>
            <a:ext cx="8151990" cy="7410900"/>
          </a:xfrm>
          <a:custGeom>
            <a:avLst/>
            <a:gdLst/>
            <a:ahLst/>
            <a:cxnLst/>
            <a:rect r="r" b="b" t="t" l="l"/>
            <a:pathLst>
              <a:path h="7410900" w="8151990">
                <a:moveTo>
                  <a:pt x="0" y="0"/>
                </a:moveTo>
                <a:lnTo>
                  <a:pt x="8151991" y="0"/>
                </a:lnTo>
                <a:lnTo>
                  <a:pt x="8151991" y="7410900"/>
                </a:lnTo>
                <a:lnTo>
                  <a:pt x="0" y="74109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9" id="19"/>
          <p:cNvGrpSpPr/>
          <p:nvPr/>
        </p:nvGrpSpPr>
        <p:grpSpPr>
          <a:xfrm rot="0">
            <a:off x="2293414" y="2456954"/>
            <a:ext cx="15243960" cy="2724853"/>
            <a:chOff x="0" y="0"/>
            <a:chExt cx="5428252" cy="970298"/>
          </a:xfrm>
        </p:grpSpPr>
        <p:sp>
          <p:nvSpPr>
            <p:cNvPr name="Freeform 20" id="20"/>
            <p:cNvSpPr/>
            <p:nvPr/>
          </p:nvSpPr>
          <p:spPr>
            <a:xfrm flipH="false" flipV="false" rot="0">
              <a:off x="0" y="0"/>
              <a:ext cx="5428252" cy="970298"/>
            </a:xfrm>
            <a:custGeom>
              <a:avLst/>
              <a:gdLst/>
              <a:ahLst/>
              <a:cxnLst/>
              <a:rect r="r" b="b" t="t" l="l"/>
              <a:pathLst>
                <a:path h="970298" w="5428252">
                  <a:moveTo>
                    <a:pt x="0" y="0"/>
                  </a:moveTo>
                  <a:lnTo>
                    <a:pt x="5428252" y="0"/>
                  </a:lnTo>
                  <a:lnTo>
                    <a:pt x="5428252" y="970298"/>
                  </a:lnTo>
                  <a:lnTo>
                    <a:pt x="0" y="970298"/>
                  </a:lnTo>
                  <a:close/>
                </a:path>
              </a:pathLst>
            </a:custGeom>
            <a:solidFill>
              <a:srgbClr val="FFFFFF">
                <a:alpha val="40000"/>
              </a:srgbClr>
            </a:solidFill>
            <a:ln w="28575" cap="sq">
              <a:solidFill>
                <a:srgbClr val="000000">
                  <a:alpha val="40000"/>
                </a:srgbClr>
              </a:solidFill>
              <a:prstDash val="solid"/>
              <a:miter/>
            </a:ln>
          </p:spPr>
        </p:sp>
        <p:sp>
          <p:nvSpPr>
            <p:cNvPr name="TextBox 21" id="21"/>
            <p:cNvSpPr txBox="true"/>
            <p:nvPr/>
          </p:nvSpPr>
          <p:spPr>
            <a:xfrm>
              <a:off x="0" y="-57150"/>
              <a:ext cx="5428252" cy="1027448"/>
            </a:xfrm>
            <a:prstGeom prst="rect">
              <a:avLst/>
            </a:prstGeom>
          </p:spPr>
          <p:txBody>
            <a:bodyPr anchor="ctr" rtlCol="false" tIns="37573" lIns="37573" bIns="37573" rIns="37573"/>
            <a:lstStyle/>
            <a:p>
              <a:pPr algn="ctr">
                <a:lnSpc>
                  <a:spcPts val="4200"/>
                </a:lnSpc>
              </a:pPr>
            </a:p>
          </p:txBody>
        </p:sp>
      </p:grpSp>
      <p:grpSp>
        <p:nvGrpSpPr>
          <p:cNvPr name="Group 22" id="22"/>
          <p:cNvGrpSpPr/>
          <p:nvPr/>
        </p:nvGrpSpPr>
        <p:grpSpPr>
          <a:xfrm rot="0">
            <a:off x="2284582" y="2456954"/>
            <a:ext cx="15243960" cy="2724853"/>
            <a:chOff x="0" y="0"/>
            <a:chExt cx="5428252" cy="970298"/>
          </a:xfrm>
        </p:grpSpPr>
        <p:sp>
          <p:nvSpPr>
            <p:cNvPr name="Freeform 23" id="23"/>
            <p:cNvSpPr/>
            <p:nvPr/>
          </p:nvSpPr>
          <p:spPr>
            <a:xfrm flipH="false" flipV="false" rot="0">
              <a:off x="0" y="0"/>
              <a:ext cx="5428252" cy="970298"/>
            </a:xfrm>
            <a:custGeom>
              <a:avLst/>
              <a:gdLst/>
              <a:ahLst/>
              <a:cxnLst/>
              <a:rect r="r" b="b" t="t" l="l"/>
              <a:pathLst>
                <a:path h="970298" w="5428252">
                  <a:moveTo>
                    <a:pt x="0" y="0"/>
                  </a:moveTo>
                  <a:lnTo>
                    <a:pt x="5428252" y="0"/>
                  </a:lnTo>
                  <a:lnTo>
                    <a:pt x="5428252" y="970298"/>
                  </a:lnTo>
                  <a:lnTo>
                    <a:pt x="0" y="970298"/>
                  </a:lnTo>
                  <a:close/>
                </a:path>
              </a:pathLst>
            </a:custGeom>
            <a:solidFill>
              <a:srgbClr val="000000">
                <a:alpha val="0"/>
              </a:srgbClr>
            </a:solidFill>
            <a:ln w="28575" cap="sq">
              <a:solidFill>
                <a:srgbClr val="000000"/>
              </a:solidFill>
              <a:prstDash val="solid"/>
              <a:miter/>
            </a:ln>
          </p:spPr>
        </p:sp>
        <p:sp>
          <p:nvSpPr>
            <p:cNvPr name="TextBox 24" id="24"/>
            <p:cNvSpPr txBox="true"/>
            <p:nvPr/>
          </p:nvSpPr>
          <p:spPr>
            <a:xfrm>
              <a:off x="0" y="-57150"/>
              <a:ext cx="5428252" cy="1027448"/>
            </a:xfrm>
            <a:prstGeom prst="rect">
              <a:avLst/>
            </a:prstGeom>
          </p:spPr>
          <p:txBody>
            <a:bodyPr anchor="ctr" rtlCol="false" tIns="37573" lIns="37573" bIns="37573" rIns="37573"/>
            <a:lstStyle/>
            <a:p>
              <a:pPr algn="ctr">
                <a:lnSpc>
                  <a:spcPts val="4200"/>
                </a:lnSpc>
              </a:pPr>
            </a:p>
          </p:txBody>
        </p:sp>
      </p:grpSp>
      <p:sp>
        <p:nvSpPr>
          <p:cNvPr name="TextBox 25" id="25"/>
          <p:cNvSpPr txBox="true"/>
          <p:nvPr/>
        </p:nvSpPr>
        <p:spPr>
          <a:xfrm rot="0">
            <a:off x="2448005" y="2789939"/>
            <a:ext cx="14934777" cy="2009775"/>
          </a:xfrm>
          <a:prstGeom prst="rect">
            <a:avLst/>
          </a:prstGeom>
        </p:spPr>
        <p:txBody>
          <a:bodyPr anchor="t" rtlCol="false" tIns="0" lIns="0" bIns="0" rIns="0">
            <a:spAutoFit/>
          </a:bodyPr>
          <a:lstStyle/>
          <a:p>
            <a:pPr algn="ctr" marL="0" indent="0" lvl="0">
              <a:lnSpc>
                <a:spcPts val="3899"/>
              </a:lnSpc>
              <a:spcBef>
                <a:spcPct val="0"/>
              </a:spcBef>
            </a:pPr>
            <a:r>
              <a:rPr lang="en-US" sz="2999" spc="59">
                <a:solidFill>
                  <a:srgbClr val="000000"/>
                </a:solidFill>
                <a:latin typeface="Agrandir"/>
              </a:rPr>
              <a:t>Zorbalık, bir ya da birden çok öğrencinin kendilerinden daha güçsüz öğrencileri kasıtlı ve sürekli olarak rahatsız etmesi ile sonuçlanan ve kurbanın kendisini koruyamayacak durumda olduğu bir saldırganlık türüdür (Pişkin, 2002).</a:t>
            </a:r>
            <a:r>
              <a:rPr lang="en-US" sz="2999" spc="59">
                <a:solidFill>
                  <a:srgbClr val="000000"/>
                </a:solidFill>
                <a:latin typeface="Agrandir"/>
              </a:rPr>
              <a:t>Bir eylemin zorbalık olarak tanımlanabilmesi için şu 3 temel ölçütün olması gerekmektedir.</a:t>
            </a:r>
          </a:p>
        </p:txBody>
      </p:sp>
      <p:sp>
        <p:nvSpPr>
          <p:cNvPr name="Freeform 26" id="26"/>
          <p:cNvSpPr/>
          <p:nvPr/>
        </p:nvSpPr>
        <p:spPr>
          <a:xfrm flipH="false" flipV="false" rot="1086393">
            <a:off x="-873500" y="52865"/>
            <a:ext cx="3220996" cy="4528641"/>
          </a:xfrm>
          <a:custGeom>
            <a:avLst/>
            <a:gdLst/>
            <a:ahLst/>
            <a:cxnLst/>
            <a:rect r="r" b="b" t="t" l="l"/>
            <a:pathLst>
              <a:path h="4528641" w="3220996">
                <a:moveTo>
                  <a:pt x="0" y="0"/>
                </a:moveTo>
                <a:lnTo>
                  <a:pt x="3220996" y="0"/>
                </a:lnTo>
                <a:lnTo>
                  <a:pt x="3220996" y="4528642"/>
                </a:lnTo>
                <a:lnTo>
                  <a:pt x="0" y="452864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7" id="27"/>
          <p:cNvSpPr txBox="true"/>
          <p:nvPr/>
        </p:nvSpPr>
        <p:spPr>
          <a:xfrm rot="0">
            <a:off x="1697320" y="802711"/>
            <a:ext cx="14893360" cy="1514475"/>
          </a:xfrm>
          <a:prstGeom prst="rect">
            <a:avLst/>
          </a:prstGeom>
        </p:spPr>
        <p:txBody>
          <a:bodyPr anchor="t" rtlCol="false" tIns="0" lIns="0" bIns="0" rIns="0">
            <a:spAutoFit/>
          </a:bodyPr>
          <a:lstStyle/>
          <a:p>
            <a:pPr algn="ctr" marL="0" indent="0" lvl="0">
              <a:lnSpc>
                <a:spcPts val="11999"/>
              </a:lnSpc>
              <a:spcBef>
                <a:spcPct val="0"/>
              </a:spcBef>
            </a:pPr>
            <a:r>
              <a:rPr lang="en-US" sz="9999" spc="199">
                <a:solidFill>
                  <a:srgbClr val="000000"/>
                </a:solidFill>
                <a:latin typeface="Gagalin"/>
              </a:rPr>
              <a:t>ZORBALIK</a:t>
            </a:r>
          </a:p>
        </p:txBody>
      </p:sp>
      <p:sp>
        <p:nvSpPr>
          <p:cNvPr name="TextBox 28" id="28"/>
          <p:cNvSpPr txBox="true"/>
          <p:nvPr/>
        </p:nvSpPr>
        <p:spPr>
          <a:xfrm rot="0">
            <a:off x="1697320" y="7004277"/>
            <a:ext cx="3681875" cy="2057400"/>
          </a:xfrm>
          <a:prstGeom prst="rect">
            <a:avLst/>
          </a:prstGeom>
        </p:spPr>
        <p:txBody>
          <a:bodyPr anchor="t" rtlCol="false" tIns="0" lIns="0" bIns="0" rIns="0">
            <a:spAutoFit/>
          </a:bodyPr>
          <a:lstStyle/>
          <a:p>
            <a:pPr algn="l" marL="0" indent="0" lvl="0">
              <a:lnSpc>
                <a:spcPts val="3900"/>
              </a:lnSpc>
              <a:spcBef>
                <a:spcPct val="0"/>
              </a:spcBef>
            </a:pPr>
            <a:r>
              <a:rPr lang="en-US" sz="3000" spc="60">
                <a:solidFill>
                  <a:srgbClr val="000000"/>
                </a:solidFill>
                <a:latin typeface="Agrandir"/>
              </a:rPr>
              <a:t>Kasıtlı olarak zarar verme amacı güden saldırgan davranışlar olması</a:t>
            </a:r>
          </a:p>
        </p:txBody>
      </p:sp>
      <p:sp>
        <p:nvSpPr>
          <p:cNvPr name="TextBox 29" id="29"/>
          <p:cNvSpPr txBox="true"/>
          <p:nvPr/>
        </p:nvSpPr>
        <p:spPr>
          <a:xfrm rot="0">
            <a:off x="1710291" y="5590450"/>
            <a:ext cx="731749" cy="1127760"/>
          </a:xfrm>
          <a:prstGeom prst="rect">
            <a:avLst/>
          </a:prstGeom>
        </p:spPr>
        <p:txBody>
          <a:bodyPr anchor="t" rtlCol="false" tIns="0" lIns="0" bIns="0" rIns="0">
            <a:spAutoFit/>
          </a:bodyPr>
          <a:lstStyle/>
          <a:p>
            <a:pPr marL="0" indent="0" lvl="1">
              <a:lnSpc>
                <a:spcPts val="9420"/>
              </a:lnSpc>
              <a:spcBef>
                <a:spcPct val="0"/>
              </a:spcBef>
            </a:pPr>
            <a:r>
              <a:rPr lang="en-US" sz="6000" u="none">
                <a:solidFill>
                  <a:srgbClr val="000000"/>
                </a:solidFill>
                <a:latin typeface="Gagalin"/>
              </a:rPr>
              <a:t>01</a:t>
            </a:r>
          </a:p>
        </p:txBody>
      </p:sp>
      <p:sp>
        <p:nvSpPr>
          <p:cNvPr name="TextBox 30" id="30"/>
          <p:cNvSpPr txBox="true"/>
          <p:nvPr/>
        </p:nvSpPr>
        <p:spPr>
          <a:xfrm rot="0">
            <a:off x="6293080" y="7013802"/>
            <a:ext cx="4777149" cy="2495550"/>
          </a:xfrm>
          <a:prstGeom prst="rect">
            <a:avLst/>
          </a:prstGeom>
        </p:spPr>
        <p:txBody>
          <a:bodyPr anchor="t" rtlCol="false" tIns="0" lIns="0" bIns="0" rIns="0">
            <a:spAutoFit/>
          </a:bodyPr>
          <a:lstStyle/>
          <a:p>
            <a:pPr algn="l" marL="0" indent="0" lvl="0">
              <a:lnSpc>
                <a:spcPts val="3899"/>
              </a:lnSpc>
              <a:spcBef>
                <a:spcPct val="0"/>
              </a:spcBef>
            </a:pPr>
            <a:r>
              <a:rPr lang="en-US" sz="2999" spc="59">
                <a:solidFill>
                  <a:srgbClr val="000000"/>
                </a:solidFill>
                <a:latin typeface="Agrandir"/>
              </a:rPr>
              <a:t>Süreklilik özelliği taşıması, yani zorbanın bu tür eylemleri bir kez değil devamlı bir biçimde yapması</a:t>
            </a:r>
          </a:p>
        </p:txBody>
      </p:sp>
      <p:grpSp>
        <p:nvGrpSpPr>
          <p:cNvPr name="Group 31" id="31"/>
          <p:cNvGrpSpPr/>
          <p:nvPr/>
        </p:nvGrpSpPr>
        <p:grpSpPr>
          <a:xfrm rot="0">
            <a:off x="11867527" y="5391357"/>
            <a:ext cx="6046815" cy="4547890"/>
            <a:chOff x="0" y="0"/>
            <a:chExt cx="8062420" cy="6063854"/>
          </a:xfrm>
        </p:grpSpPr>
        <p:grpSp>
          <p:nvGrpSpPr>
            <p:cNvPr name="Group 32" id="32"/>
            <p:cNvGrpSpPr/>
            <p:nvPr/>
          </p:nvGrpSpPr>
          <p:grpSpPr>
            <a:xfrm rot="0">
              <a:off x="4668" y="0"/>
              <a:ext cx="8057752" cy="6063854"/>
              <a:chOff x="0" y="0"/>
              <a:chExt cx="2151976" cy="1619467"/>
            </a:xfrm>
          </p:grpSpPr>
          <p:sp>
            <p:nvSpPr>
              <p:cNvPr name="Freeform 33" id="33"/>
              <p:cNvSpPr/>
              <p:nvPr/>
            </p:nvSpPr>
            <p:spPr>
              <a:xfrm flipH="false" flipV="false" rot="0">
                <a:off x="0" y="0"/>
                <a:ext cx="2151976" cy="1619467"/>
              </a:xfrm>
              <a:custGeom>
                <a:avLst/>
                <a:gdLst/>
                <a:ahLst/>
                <a:cxnLst/>
                <a:rect r="r" b="b" t="t" l="l"/>
                <a:pathLst>
                  <a:path h="1619467" w="2151976">
                    <a:moveTo>
                      <a:pt x="0" y="0"/>
                    </a:moveTo>
                    <a:lnTo>
                      <a:pt x="2151976" y="0"/>
                    </a:lnTo>
                    <a:lnTo>
                      <a:pt x="2151976" y="1619467"/>
                    </a:lnTo>
                    <a:lnTo>
                      <a:pt x="0" y="1619467"/>
                    </a:lnTo>
                    <a:close/>
                  </a:path>
                </a:pathLst>
              </a:custGeom>
              <a:solidFill>
                <a:srgbClr val="FFFFFF">
                  <a:alpha val="40000"/>
                </a:srgbClr>
              </a:solidFill>
              <a:ln w="28575" cap="sq">
                <a:solidFill>
                  <a:srgbClr val="000000">
                    <a:alpha val="40000"/>
                  </a:srgbClr>
                </a:solidFill>
                <a:prstDash val="solid"/>
                <a:miter/>
              </a:ln>
            </p:spPr>
          </p:sp>
          <p:sp>
            <p:nvSpPr>
              <p:cNvPr name="TextBox 34" id="34"/>
              <p:cNvSpPr txBox="true"/>
              <p:nvPr/>
            </p:nvSpPr>
            <p:spPr>
              <a:xfrm>
                <a:off x="0" y="-38100"/>
                <a:ext cx="2151976" cy="1657567"/>
              </a:xfrm>
              <a:prstGeom prst="rect">
                <a:avLst/>
              </a:prstGeom>
            </p:spPr>
            <p:txBody>
              <a:bodyPr anchor="ctr" rtlCol="false" tIns="37573" lIns="37573" bIns="37573" rIns="37573"/>
              <a:lstStyle/>
              <a:p>
                <a:pPr algn="ctr">
                  <a:lnSpc>
                    <a:spcPts val="2660"/>
                  </a:lnSpc>
                </a:pPr>
              </a:p>
            </p:txBody>
          </p:sp>
        </p:grpSp>
        <p:grpSp>
          <p:nvGrpSpPr>
            <p:cNvPr name="Group 35" id="35"/>
            <p:cNvGrpSpPr/>
            <p:nvPr/>
          </p:nvGrpSpPr>
          <p:grpSpPr>
            <a:xfrm rot="0">
              <a:off x="0" y="0"/>
              <a:ext cx="8057752" cy="6063854"/>
              <a:chOff x="0" y="0"/>
              <a:chExt cx="2151976" cy="1619467"/>
            </a:xfrm>
          </p:grpSpPr>
          <p:sp>
            <p:nvSpPr>
              <p:cNvPr name="Freeform 36" id="36"/>
              <p:cNvSpPr/>
              <p:nvPr/>
            </p:nvSpPr>
            <p:spPr>
              <a:xfrm flipH="false" flipV="false" rot="0">
                <a:off x="0" y="0"/>
                <a:ext cx="2151976" cy="1619467"/>
              </a:xfrm>
              <a:custGeom>
                <a:avLst/>
                <a:gdLst/>
                <a:ahLst/>
                <a:cxnLst/>
                <a:rect r="r" b="b" t="t" l="l"/>
                <a:pathLst>
                  <a:path h="1619467" w="2151976">
                    <a:moveTo>
                      <a:pt x="0" y="0"/>
                    </a:moveTo>
                    <a:lnTo>
                      <a:pt x="2151976" y="0"/>
                    </a:lnTo>
                    <a:lnTo>
                      <a:pt x="2151976" y="1619467"/>
                    </a:lnTo>
                    <a:lnTo>
                      <a:pt x="0" y="1619467"/>
                    </a:lnTo>
                    <a:close/>
                  </a:path>
                </a:pathLst>
              </a:custGeom>
              <a:solidFill>
                <a:srgbClr val="000000">
                  <a:alpha val="0"/>
                </a:srgbClr>
              </a:solidFill>
              <a:ln w="28575" cap="sq">
                <a:solidFill>
                  <a:srgbClr val="000000"/>
                </a:solidFill>
                <a:prstDash val="solid"/>
                <a:miter/>
              </a:ln>
            </p:spPr>
          </p:sp>
          <p:sp>
            <p:nvSpPr>
              <p:cNvPr name="TextBox 37" id="37"/>
              <p:cNvSpPr txBox="true"/>
              <p:nvPr/>
            </p:nvSpPr>
            <p:spPr>
              <a:xfrm>
                <a:off x="0" y="-38100"/>
                <a:ext cx="2151976" cy="1657567"/>
              </a:xfrm>
              <a:prstGeom prst="rect">
                <a:avLst/>
              </a:prstGeom>
            </p:spPr>
            <p:txBody>
              <a:bodyPr anchor="ctr" rtlCol="false" tIns="37573" lIns="37573" bIns="37573" rIns="37573"/>
              <a:lstStyle/>
              <a:p>
                <a:pPr algn="ctr">
                  <a:lnSpc>
                    <a:spcPts val="2660"/>
                  </a:lnSpc>
                </a:pPr>
              </a:p>
            </p:txBody>
          </p:sp>
        </p:grpSp>
      </p:grpSp>
      <p:sp>
        <p:nvSpPr>
          <p:cNvPr name="TextBox 38" id="38"/>
          <p:cNvSpPr txBox="true"/>
          <p:nvPr/>
        </p:nvSpPr>
        <p:spPr>
          <a:xfrm rot="0">
            <a:off x="12136273" y="5326750"/>
            <a:ext cx="731749" cy="1127760"/>
          </a:xfrm>
          <a:prstGeom prst="rect">
            <a:avLst/>
          </a:prstGeom>
        </p:spPr>
        <p:txBody>
          <a:bodyPr anchor="t" rtlCol="false" tIns="0" lIns="0" bIns="0" rIns="0">
            <a:spAutoFit/>
          </a:bodyPr>
          <a:lstStyle/>
          <a:p>
            <a:pPr marL="0" indent="0" lvl="1">
              <a:lnSpc>
                <a:spcPts val="9420"/>
              </a:lnSpc>
              <a:spcBef>
                <a:spcPct val="0"/>
              </a:spcBef>
            </a:pPr>
            <a:r>
              <a:rPr lang="en-US" sz="6000" u="none">
                <a:solidFill>
                  <a:srgbClr val="000000"/>
                </a:solidFill>
                <a:latin typeface="Gagalin"/>
              </a:rPr>
              <a:t>03</a:t>
            </a:r>
          </a:p>
        </p:txBody>
      </p:sp>
      <p:sp>
        <p:nvSpPr>
          <p:cNvPr name="TextBox 39" id="39"/>
          <p:cNvSpPr txBox="true"/>
          <p:nvPr/>
        </p:nvSpPr>
        <p:spPr>
          <a:xfrm rot="0">
            <a:off x="12136273" y="6393407"/>
            <a:ext cx="5778069" cy="3279140"/>
          </a:xfrm>
          <a:prstGeom prst="rect">
            <a:avLst/>
          </a:prstGeom>
        </p:spPr>
        <p:txBody>
          <a:bodyPr anchor="t" rtlCol="false" tIns="0" lIns="0" bIns="0" rIns="0">
            <a:spAutoFit/>
          </a:bodyPr>
          <a:lstStyle/>
          <a:p>
            <a:pPr algn="l" marL="0" indent="0" lvl="0">
              <a:lnSpc>
                <a:spcPts val="3639"/>
              </a:lnSpc>
              <a:spcBef>
                <a:spcPct val="0"/>
              </a:spcBef>
            </a:pPr>
            <a:r>
              <a:rPr lang="en-US" sz="2799" spc="55">
                <a:solidFill>
                  <a:srgbClr val="000000"/>
                </a:solidFill>
                <a:latin typeface="Agrandir"/>
              </a:rPr>
              <a:t>Zorba ve kurban arasında güç dengesinin eşit olmaması gerekir. Bir başka ifadeyle zorbaca eyleme uğrayan kurbanın zorbaya karşı kendini çaresiz ve savunamayacak durumda hissetmesi gerekir (Pişkin, 2002)</a:t>
            </a:r>
          </a:p>
        </p:txBody>
      </p:sp>
      <p:sp>
        <p:nvSpPr>
          <p:cNvPr name="TextBox 40" id="40"/>
          <p:cNvSpPr txBox="true"/>
          <p:nvPr/>
        </p:nvSpPr>
        <p:spPr>
          <a:xfrm rot="0">
            <a:off x="6293080" y="5781092"/>
            <a:ext cx="1153580" cy="1127760"/>
          </a:xfrm>
          <a:prstGeom prst="rect">
            <a:avLst/>
          </a:prstGeom>
        </p:spPr>
        <p:txBody>
          <a:bodyPr anchor="t" rtlCol="false" tIns="0" lIns="0" bIns="0" rIns="0">
            <a:spAutoFit/>
          </a:bodyPr>
          <a:lstStyle/>
          <a:p>
            <a:pPr marL="0" indent="0" lvl="1">
              <a:lnSpc>
                <a:spcPts val="9420"/>
              </a:lnSpc>
              <a:spcBef>
                <a:spcPct val="0"/>
              </a:spcBef>
            </a:pPr>
            <a:r>
              <a:rPr lang="en-US" sz="6000" u="none">
                <a:solidFill>
                  <a:srgbClr val="000000"/>
                </a:solidFill>
                <a:latin typeface="Gagalin"/>
              </a:rPr>
              <a:t>02</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0">
            <a:off x="-2965721" y="4089393"/>
            <a:ext cx="8022190" cy="9004499"/>
          </a:xfrm>
          <a:custGeom>
            <a:avLst/>
            <a:gdLst/>
            <a:ahLst/>
            <a:cxnLst/>
            <a:rect r="r" b="b" t="t" l="l"/>
            <a:pathLst>
              <a:path h="9004499" w="8022190">
                <a:moveTo>
                  <a:pt x="0" y="0"/>
                </a:moveTo>
                <a:lnTo>
                  <a:pt x="8022190" y="0"/>
                </a:lnTo>
                <a:lnTo>
                  <a:pt x="8022190" y="9004499"/>
                </a:lnTo>
                <a:lnTo>
                  <a:pt x="0" y="90044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708578">
            <a:off x="-1267102" y="6977379"/>
            <a:ext cx="3471112" cy="4126136"/>
          </a:xfrm>
          <a:custGeom>
            <a:avLst/>
            <a:gdLst/>
            <a:ahLst/>
            <a:cxnLst/>
            <a:rect r="r" b="b" t="t" l="l"/>
            <a:pathLst>
              <a:path h="4126136" w="3471112">
                <a:moveTo>
                  <a:pt x="0" y="0"/>
                </a:moveTo>
                <a:lnTo>
                  <a:pt x="3471111" y="0"/>
                </a:lnTo>
                <a:lnTo>
                  <a:pt x="3471111" y="4126135"/>
                </a:lnTo>
                <a:lnTo>
                  <a:pt x="0" y="41261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336813" y="2755186"/>
            <a:ext cx="3633931" cy="6503114"/>
            <a:chOff x="0" y="0"/>
            <a:chExt cx="4845241" cy="8670818"/>
          </a:xfrm>
        </p:grpSpPr>
        <p:grpSp>
          <p:nvGrpSpPr>
            <p:cNvPr name="Group 6" id="6"/>
            <p:cNvGrpSpPr/>
            <p:nvPr/>
          </p:nvGrpSpPr>
          <p:grpSpPr>
            <a:xfrm rot="0">
              <a:off x="2806" y="0"/>
              <a:ext cx="4842436" cy="8670818"/>
              <a:chOff x="0" y="0"/>
              <a:chExt cx="956531" cy="1712754"/>
            </a:xfrm>
          </p:grpSpPr>
          <p:sp>
            <p:nvSpPr>
              <p:cNvPr name="Freeform 7" id="7"/>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FFFFFF">
                  <a:alpha val="40000"/>
                </a:srgbClr>
              </a:solidFill>
              <a:ln w="38100" cap="sq">
                <a:solidFill>
                  <a:srgbClr val="000000">
                    <a:alpha val="40000"/>
                  </a:srgbClr>
                </a:solidFill>
                <a:prstDash val="solid"/>
                <a:miter/>
              </a:ln>
            </p:spPr>
          </p:sp>
          <p:sp>
            <p:nvSpPr>
              <p:cNvPr name="TextBox 8" id="8"/>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4842436" cy="8670818"/>
              <a:chOff x="0" y="0"/>
              <a:chExt cx="956531" cy="1712754"/>
            </a:xfrm>
          </p:grpSpPr>
          <p:sp>
            <p:nvSpPr>
              <p:cNvPr name="Freeform 10" id="10"/>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000000">
                  <a:alpha val="0"/>
                </a:srgbClr>
              </a:solidFill>
              <a:ln w="38100" cap="sq">
                <a:solidFill>
                  <a:srgbClr val="000000"/>
                </a:solidFill>
                <a:prstDash val="solid"/>
                <a:miter/>
              </a:ln>
            </p:spPr>
          </p:sp>
          <p:sp>
            <p:nvSpPr>
              <p:cNvPr name="TextBox 11" id="11"/>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10604382">
            <a:off x="13406245" y="-2401045"/>
            <a:ext cx="6912691" cy="7353926"/>
          </a:xfrm>
          <a:custGeom>
            <a:avLst/>
            <a:gdLst/>
            <a:ahLst/>
            <a:cxnLst/>
            <a:rect r="r" b="b" t="t" l="l"/>
            <a:pathLst>
              <a:path h="7353926" w="6912691">
                <a:moveTo>
                  <a:pt x="0" y="0"/>
                </a:moveTo>
                <a:lnTo>
                  <a:pt x="6912691" y="0"/>
                </a:lnTo>
                <a:lnTo>
                  <a:pt x="6912691" y="7353926"/>
                </a:lnTo>
                <a:lnTo>
                  <a:pt x="0" y="73539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964863">
            <a:off x="14680504" y="-713297"/>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1336813" y="1019175"/>
            <a:ext cx="10189510" cy="1228725"/>
          </a:xfrm>
          <a:prstGeom prst="rect">
            <a:avLst/>
          </a:prstGeom>
        </p:spPr>
        <p:txBody>
          <a:bodyPr anchor="t" rtlCol="false" tIns="0" lIns="0" bIns="0" rIns="0">
            <a:spAutoFit/>
          </a:bodyPr>
          <a:lstStyle/>
          <a:p>
            <a:pPr marL="0" indent="0" lvl="0">
              <a:lnSpc>
                <a:spcPts val="9600"/>
              </a:lnSpc>
              <a:spcBef>
                <a:spcPct val="0"/>
              </a:spcBef>
            </a:pPr>
            <a:r>
              <a:rPr lang="en-US" sz="8000" spc="160">
                <a:solidFill>
                  <a:srgbClr val="000000"/>
                </a:solidFill>
                <a:latin typeface="Gagalin"/>
              </a:rPr>
              <a:t>ZORBALIK TÜRLERİ</a:t>
            </a:r>
          </a:p>
        </p:txBody>
      </p:sp>
      <p:sp>
        <p:nvSpPr>
          <p:cNvPr name="TextBox 15" id="15"/>
          <p:cNvSpPr txBox="true"/>
          <p:nvPr/>
        </p:nvSpPr>
        <p:spPr>
          <a:xfrm rot="0">
            <a:off x="1387351" y="5057775"/>
            <a:ext cx="3669118" cy="15716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Fiziksel Zorbalık</a:t>
            </a:r>
          </a:p>
        </p:txBody>
      </p:sp>
      <p:sp>
        <p:nvSpPr>
          <p:cNvPr name="Freeform 16" id="16"/>
          <p:cNvSpPr/>
          <p:nvPr/>
        </p:nvSpPr>
        <p:spPr>
          <a:xfrm flipH="false" flipV="false" rot="3191312">
            <a:off x="10587496" y="-1345599"/>
            <a:ext cx="2539093" cy="2460612"/>
          </a:xfrm>
          <a:custGeom>
            <a:avLst/>
            <a:gdLst/>
            <a:ahLst/>
            <a:cxnLst/>
            <a:rect r="r" b="b" t="t" l="l"/>
            <a:pathLst>
              <a:path h="2460612" w="2539093">
                <a:moveTo>
                  <a:pt x="0" y="0"/>
                </a:moveTo>
                <a:lnTo>
                  <a:pt x="2539093" y="0"/>
                </a:lnTo>
                <a:lnTo>
                  <a:pt x="2539093" y="2460612"/>
                </a:lnTo>
                <a:lnTo>
                  <a:pt x="0" y="246061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7" id="17"/>
          <p:cNvGrpSpPr/>
          <p:nvPr/>
        </p:nvGrpSpPr>
        <p:grpSpPr>
          <a:xfrm rot="0">
            <a:off x="13495906" y="2787293"/>
            <a:ext cx="3633931" cy="6503114"/>
            <a:chOff x="0" y="0"/>
            <a:chExt cx="4845241" cy="8670818"/>
          </a:xfrm>
        </p:grpSpPr>
        <p:grpSp>
          <p:nvGrpSpPr>
            <p:cNvPr name="Group 18" id="18"/>
            <p:cNvGrpSpPr/>
            <p:nvPr/>
          </p:nvGrpSpPr>
          <p:grpSpPr>
            <a:xfrm rot="0">
              <a:off x="2806" y="0"/>
              <a:ext cx="4842436" cy="8670818"/>
              <a:chOff x="0" y="0"/>
              <a:chExt cx="956531" cy="1712754"/>
            </a:xfrm>
          </p:grpSpPr>
          <p:sp>
            <p:nvSpPr>
              <p:cNvPr name="Freeform 19" id="19"/>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FFFFFF">
                  <a:alpha val="40000"/>
                </a:srgbClr>
              </a:solidFill>
              <a:ln w="38100" cap="sq">
                <a:solidFill>
                  <a:srgbClr val="000000">
                    <a:alpha val="40000"/>
                  </a:srgbClr>
                </a:solidFill>
                <a:prstDash val="solid"/>
                <a:miter/>
              </a:ln>
            </p:spPr>
          </p:sp>
          <p:sp>
            <p:nvSpPr>
              <p:cNvPr name="TextBox 20" id="20"/>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0" y="0"/>
              <a:ext cx="4842436" cy="8670818"/>
              <a:chOff x="0" y="0"/>
              <a:chExt cx="956531" cy="1712754"/>
            </a:xfrm>
          </p:grpSpPr>
          <p:sp>
            <p:nvSpPr>
              <p:cNvPr name="Freeform 22" id="22"/>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000000">
                  <a:alpha val="0"/>
                </a:srgbClr>
              </a:solidFill>
              <a:ln w="38100" cap="sq">
                <a:solidFill>
                  <a:srgbClr val="000000"/>
                </a:solidFill>
                <a:prstDash val="solid"/>
                <a:miter/>
              </a:ln>
            </p:spPr>
          </p:sp>
          <p:sp>
            <p:nvSpPr>
              <p:cNvPr name="TextBox 23" id="23"/>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sp>
        <p:nvSpPr>
          <p:cNvPr name="TextBox 24" id="24"/>
          <p:cNvSpPr txBox="true"/>
          <p:nvPr/>
        </p:nvSpPr>
        <p:spPr>
          <a:xfrm rot="0">
            <a:off x="13445368" y="5210175"/>
            <a:ext cx="3669118" cy="15716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Siber Zorbalık</a:t>
            </a:r>
          </a:p>
        </p:txBody>
      </p:sp>
      <p:grpSp>
        <p:nvGrpSpPr>
          <p:cNvPr name="Group 25" id="25"/>
          <p:cNvGrpSpPr/>
          <p:nvPr/>
        </p:nvGrpSpPr>
        <p:grpSpPr>
          <a:xfrm rot="0">
            <a:off x="9471450" y="2787293"/>
            <a:ext cx="3633931" cy="6503114"/>
            <a:chOff x="0" y="0"/>
            <a:chExt cx="4845241" cy="8670818"/>
          </a:xfrm>
        </p:grpSpPr>
        <p:grpSp>
          <p:nvGrpSpPr>
            <p:cNvPr name="Group 26" id="26"/>
            <p:cNvGrpSpPr/>
            <p:nvPr/>
          </p:nvGrpSpPr>
          <p:grpSpPr>
            <a:xfrm rot="0">
              <a:off x="2806" y="0"/>
              <a:ext cx="4842436" cy="8670818"/>
              <a:chOff x="0" y="0"/>
              <a:chExt cx="956531" cy="1712754"/>
            </a:xfrm>
          </p:grpSpPr>
          <p:sp>
            <p:nvSpPr>
              <p:cNvPr name="Freeform 27" id="27"/>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FFFFFF">
                  <a:alpha val="40000"/>
                </a:srgbClr>
              </a:solidFill>
              <a:ln w="38100" cap="sq">
                <a:solidFill>
                  <a:srgbClr val="000000">
                    <a:alpha val="40000"/>
                  </a:srgbClr>
                </a:solidFill>
                <a:prstDash val="solid"/>
                <a:miter/>
              </a:ln>
            </p:spPr>
          </p:sp>
          <p:sp>
            <p:nvSpPr>
              <p:cNvPr name="TextBox 28" id="28"/>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0" y="0"/>
              <a:ext cx="4842436" cy="8670818"/>
              <a:chOff x="0" y="0"/>
              <a:chExt cx="956531" cy="1712754"/>
            </a:xfrm>
          </p:grpSpPr>
          <p:sp>
            <p:nvSpPr>
              <p:cNvPr name="Freeform 30" id="30"/>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000000">
                  <a:alpha val="0"/>
                </a:srgbClr>
              </a:solidFill>
              <a:ln w="38100" cap="sq">
                <a:solidFill>
                  <a:srgbClr val="000000"/>
                </a:solidFill>
                <a:prstDash val="solid"/>
                <a:miter/>
              </a:ln>
            </p:spPr>
          </p:sp>
          <p:sp>
            <p:nvSpPr>
              <p:cNvPr name="TextBox 31" id="31"/>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sp>
        <p:nvSpPr>
          <p:cNvPr name="TextBox 32" id="32"/>
          <p:cNvSpPr txBox="true"/>
          <p:nvPr/>
        </p:nvSpPr>
        <p:spPr>
          <a:xfrm rot="0">
            <a:off x="9471450" y="5210175"/>
            <a:ext cx="3669118" cy="15716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Dolaylı Zorbalık</a:t>
            </a:r>
          </a:p>
        </p:txBody>
      </p:sp>
      <p:grpSp>
        <p:nvGrpSpPr>
          <p:cNvPr name="Group 33" id="33"/>
          <p:cNvGrpSpPr/>
          <p:nvPr/>
        </p:nvGrpSpPr>
        <p:grpSpPr>
          <a:xfrm rot="0">
            <a:off x="5361269" y="2787293"/>
            <a:ext cx="3633931" cy="6503114"/>
            <a:chOff x="0" y="0"/>
            <a:chExt cx="4845241" cy="8670818"/>
          </a:xfrm>
        </p:grpSpPr>
        <p:grpSp>
          <p:nvGrpSpPr>
            <p:cNvPr name="Group 34" id="34"/>
            <p:cNvGrpSpPr/>
            <p:nvPr/>
          </p:nvGrpSpPr>
          <p:grpSpPr>
            <a:xfrm rot="0">
              <a:off x="2806" y="0"/>
              <a:ext cx="4842436" cy="8670818"/>
              <a:chOff x="0" y="0"/>
              <a:chExt cx="956531" cy="1712754"/>
            </a:xfrm>
          </p:grpSpPr>
          <p:sp>
            <p:nvSpPr>
              <p:cNvPr name="Freeform 35" id="35"/>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FFFFFF">
                  <a:alpha val="40000"/>
                </a:srgbClr>
              </a:solidFill>
              <a:ln w="38100" cap="sq">
                <a:solidFill>
                  <a:srgbClr val="000000">
                    <a:alpha val="40000"/>
                  </a:srgbClr>
                </a:solidFill>
                <a:prstDash val="solid"/>
                <a:miter/>
              </a:ln>
            </p:spPr>
          </p:sp>
          <p:sp>
            <p:nvSpPr>
              <p:cNvPr name="TextBox 36" id="36"/>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nvGrpSpPr>
            <p:cNvPr name="Group 37" id="37"/>
            <p:cNvGrpSpPr/>
            <p:nvPr/>
          </p:nvGrpSpPr>
          <p:grpSpPr>
            <a:xfrm rot="0">
              <a:off x="0" y="0"/>
              <a:ext cx="4842436" cy="8670818"/>
              <a:chOff x="0" y="0"/>
              <a:chExt cx="956531" cy="1712754"/>
            </a:xfrm>
          </p:grpSpPr>
          <p:sp>
            <p:nvSpPr>
              <p:cNvPr name="Freeform 38" id="38"/>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000000">
                  <a:alpha val="0"/>
                </a:srgbClr>
              </a:solidFill>
              <a:ln w="38100" cap="sq">
                <a:solidFill>
                  <a:srgbClr val="000000"/>
                </a:solidFill>
                <a:prstDash val="solid"/>
                <a:miter/>
              </a:ln>
            </p:spPr>
          </p:sp>
          <p:sp>
            <p:nvSpPr>
              <p:cNvPr name="TextBox 39" id="39"/>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sp>
        <p:nvSpPr>
          <p:cNvPr name="TextBox 40" id="40"/>
          <p:cNvSpPr txBox="true"/>
          <p:nvPr/>
        </p:nvSpPr>
        <p:spPr>
          <a:xfrm rot="0">
            <a:off x="5411807" y="5089882"/>
            <a:ext cx="3669118" cy="15716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Sözel Zorbalık</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0">
            <a:off x="-2965721" y="4089393"/>
            <a:ext cx="8022190" cy="9004499"/>
          </a:xfrm>
          <a:custGeom>
            <a:avLst/>
            <a:gdLst/>
            <a:ahLst/>
            <a:cxnLst/>
            <a:rect r="r" b="b" t="t" l="l"/>
            <a:pathLst>
              <a:path h="9004499" w="8022190">
                <a:moveTo>
                  <a:pt x="0" y="0"/>
                </a:moveTo>
                <a:lnTo>
                  <a:pt x="8022190" y="0"/>
                </a:lnTo>
                <a:lnTo>
                  <a:pt x="8022190" y="9004499"/>
                </a:lnTo>
                <a:lnTo>
                  <a:pt x="0" y="90044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708578">
            <a:off x="-1267102" y="6977379"/>
            <a:ext cx="3471112" cy="4126136"/>
          </a:xfrm>
          <a:custGeom>
            <a:avLst/>
            <a:gdLst/>
            <a:ahLst/>
            <a:cxnLst/>
            <a:rect r="r" b="b" t="t" l="l"/>
            <a:pathLst>
              <a:path h="4126136" w="3471112">
                <a:moveTo>
                  <a:pt x="0" y="0"/>
                </a:moveTo>
                <a:lnTo>
                  <a:pt x="3471111" y="0"/>
                </a:lnTo>
                <a:lnTo>
                  <a:pt x="3471111" y="4126135"/>
                </a:lnTo>
                <a:lnTo>
                  <a:pt x="0" y="41261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251088" y="2473772"/>
            <a:ext cx="3757756" cy="7531814"/>
            <a:chOff x="0" y="0"/>
            <a:chExt cx="5010341" cy="10042418"/>
          </a:xfrm>
        </p:grpSpPr>
        <p:grpSp>
          <p:nvGrpSpPr>
            <p:cNvPr name="Group 6" id="6"/>
            <p:cNvGrpSpPr/>
            <p:nvPr/>
          </p:nvGrpSpPr>
          <p:grpSpPr>
            <a:xfrm rot="0">
              <a:off x="2901" y="0"/>
              <a:ext cx="5007440" cy="10042418"/>
              <a:chOff x="0" y="0"/>
              <a:chExt cx="989124" cy="1983688"/>
            </a:xfrm>
          </p:grpSpPr>
          <p:sp>
            <p:nvSpPr>
              <p:cNvPr name="Freeform 7" id="7"/>
              <p:cNvSpPr/>
              <p:nvPr/>
            </p:nvSpPr>
            <p:spPr>
              <a:xfrm flipH="false" flipV="false" rot="0">
                <a:off x="0" y="0"/>
                <a:ext cx="989124" cy="1983688"/>
              </a:xfrm>
              <a:custGeom>
                <a:avLst/>
                <a:gdLst/>
                <a:ahLst/>
                <a:cxnLst/>
                <a:rect r="r" b="b" t="t" l="l"/>
                <a:pathLst>
                  <a:path h="1983688" w="989124">
                    <a:moveTo>
                      <a:pt x="0" y="0"/>
                    </a:moveTo>
                    <a:lnTo>
                      <a:pt x="989124" y="0"/>
                    </a:lnTo>
                    <a:lnTo>
                      <a:pt x="989124" y="1983688"/>
                    </a:lnTo>
                    <a:lnTo>
                      <a:pt x="0" y="1983688"/>
                    </a:lnTo>
                    <a:close/>
                  </a:path>
                </a:pathLst>
              </a:custGeom>
              <a:solidFill>
                <a:srgbClr val="FFFFFF">
                  <a:alpha val="40000"/>
                </a:srgbClr>
              </a:solidFill>
              <a:ln w="38100" cap="sq">
                <a:solidFill>
                  <a:srgbClr val="000000">
                    <a:alpha val="40000"/>
                  </a:srgbClr>
                </a:solidFill>
                <a:prstDash val="solid"/>
                <a:miter/>
              </a:ln>
            </p:spPr>
          </p:sp>
          <p:sp>
            <p:nvSpPr>
              <p:cNvPr name="TextBox 8" id="8"/>
              <p:cNvSpPr txBox="true"/>
              <p:nvPr/>
            </p:nvSpPr>
            <p:spPr>
              <a:xfrm>
                <a:off x="0" y="-38100"/>
                <a:ext cx="989124" cy="202178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5007440" cy="10042418"/>
              <a:chOff x="0" y="0"/>
              <a:chExt cx="989124" cy="1983688"/>
            </a:xfrm>
          </p:grpSpPr>
          <p:sp>
            <p:nvSpPr>
              <p:cNvPr name="Freeform 10" id="10"/>
              <p:cNvSpPr/>
              <p:nvPr/>
            </p:nvSpPr>
            <p:spPr>
              <a:xfrm flipH="false" flipV="false" rot="0">
                <a:off x="0" y="0"/>
                <a:ext cx="989124" cy="1983688"/>
              </a:xfrm>
              <a:custGeom>
                <a:avLst/>
                <a:gdLst/>
                <a:ahLst/>
                <a:cxnLst/>
                <a:rect r="r" b="b" t="t" l="l"/>
                <a:pathLst>
                  <a:path h="1983688" w="989124">
                    <a:moveTo>
                      <a:pt x="0" y="0"/>
                    </a:moveTo>
                    <a:lnTo>
                      <a:pt x="989124" y="0"/>
                    </a:lnTo>
                    <a:lnTo>
                      <a:pt x="989124" y="1983688"/>
                    </a:lnTo>
                    <a:lnTo>
                      <a:pt x="0" y="1983688"/>
                    </a:lnTo>
                    <a:close/>
                  </a:path>
                </a:pathLst>
              </a:custGeom>
              <a:solidFill>
                <a:srgbClr val="000000">
                  <a:alpha val="0"/>
                </a:srgbClr>
              </a:solidFill>
              <a:ln w="38100" cap="sq">
                <a:solidFill>
                  <a:srgbClr val="000000"/>
                </a:solidFill>
                <a:prstDash val="solid"/>
                <a:miter/>
              </a:ln>
            </p:spPr>
          </p:sp>
          <p:sp>
            <p:nvSpPr>
              <p:cNvPr name="TextBox 11" id="11"/>
              <p:cNvSpPr txBox="true"/>
              <p:nvPr/>
            </p:nvSpPr>
            <p:spPr>
              <a:xfrm>
                <a:off x="0" y="-38100"/>
                <a:ext cx="989124" cy="2021788"/>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10604382">
            <a:off x="13406245" y="-2401045"/>
            <a:ext cx="6912691" cy="7353926"/>
          </a:xfrm>
          <a:custGeom>
            <a:avLst/>
            <a:gdLst/>
            <a:ahLst/>
            <a:cxnLst/>
            <a:rect r="r" b="b" t="t" l="l"/>
            <a:pathLst>
              <a:path h="7353926" w="6912691">
                <a:moveTo>
                  <a:pt x="0" y="0"/>
                </a:moveTo>
                <a:lnTo>
                  <a:pt x="6912691" y="0"/>
                </a:lnTo>
                <a:lnTo>
                  <a:pt x="6912691" y="7353926"/>
                </a:lnTo>
                <a:lnTo>
                  <a:pt x="0" y="73539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964863">
            <a:off x="14680504" y="-713297"/>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1336813" y="1019175"/>
            <a:ext cx="10189510" cy="1228725"/>
          </a:xfrm>
          <a:prstGeom prst="rect">
            <a:avLst/>
          </a:prstGeom>
        </p:spPr>
        <p:txBody>
          <a:bodyPr anchor="t" rtlCol="false" tIns="0" lIns="0" bIns="0" rIns="0">
            <a:spAutoFit/>
          </a:bodyPr>
          <a:lstStyle/>
          <a:p>
            <a:pPr marL="0" indent="0" lvl="0">
              <a:lnSpc>
                <a:spcPts val="9600"/>
              </a:lnSpc>
              <a:spcBef>
                <a:spcPct val="0"/>
              </a:spcBef>
            </a:pPr>
            <a:r>
              <a:rPr lang="en-US" sz="8000" spc="160">
                <a:solidFill>
                  <a:srgbClr val="000000"/>
                </a:solidFill>
                <a:latin typeface="Gagalin"/>
              </a:rPr>
              <a:t>ZORBALIK TÜRLERİ</a:t>
            </a:r>
          </a:p>
        </p:txBody>
      </p:sp>
      <p:sp>
        <p:nvSpPr>
          <p:cNvPr name="TextBox 15" id="15"/>
          <p:cNvSpPr txBox="true"/>
          <p:nvPr/>
        </p:nvSpPr>
        <p:spPr>
          <a:xfrm rot="0">
            <a:off x="1251088" y="2701568"/>
            <a:ext cx="3669118" cy="15716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Fiziksel Zorbalık</a:t>
            </a:r>
          </a:p>
        </p:txBody>
      </p:sp>
      <p:sp>
        <p:nvSpPr>
          <p:cNvPr name="Freeform 16" id="16"/>
          <p:cNvSpPr/>
          <p:nvPr/>
        </p:nvSpPr>
        <p:spPr>
          <a:xfrm flipH="false" flipV="false" rot="3191312">
            <a:off x="10587496" y="-1345599"/>
            <a:ext cx="2539093" cy="2460612"/>
          </a:xfrm>
          <a:custGeom>
            <a:avLst/>
            <a:gdLst/>
            <a:ahLst/>
            <a:cxnLst/>
            <a:rect r="r" b="b" t="t" l="l"/>
            <a:pathLst>
              <a:path h="2460612" w="2539093">
                <a:moveTo>
                  <a:pt x="0" y="0"/>
                </a:moveTo>
                <a:lnTo>
                  <a:pt x="2539093" y="0"/>
                </a:lnTo>
                <a:lnTo>
                  <a:pt x="2539093" y="2460612"/>
                </a:lnTo>
                <a:lnTo>
                  <a:pt x="0" y="246061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7" id="17"/>
          <p:cNvGrpSpPr/>
          <p:nvPr/>
        </p:nvGrpSpPr>
        <p:grpSpPr>
          <a:xfrm rot="0">
            <a:off x="13426318" y="2473772"/>
            <a:ext cx="4634514" cy="7531814"/>
            <a:chOff x="0" y="0"/>
            <a:chExt cx="6179352" cy="10042418"/>
          </a:xfrm>
        </p:grpSpPr>
        <p:grpSp>
          <p:nvGrpSpPr>
            <p:cNvPr name="Group 18" id="18"/>
            <p:cNvGrpSpPr/>
            <p:nvPr/>
          </p:nvGrpSpPr>
          <p:grpSpPr>
            <a:xfrm rot="0">
              <a:off x="3578" y="0"/>
              <a:ext cx="6175774" cy="10042418"/>
              <a:chOff x="0" y="0"/>
              <a:chExt cx="1219906" cy="1983688"/>
            </a:xfrm>
          </p:grpSpPr>
          <p:sp>
            <p:nvSpPr>
              <p:cNvPr name="Freeform 19" id="19"/>
              <p:cNvSpPr/>
              <p:nvPr/>
            </p:nvSpPr>
            <p:spPr>
              <a:xfrm flipH="false" flipV="false" rot="0">
                <a:off x="0" y="0"/>
                <a:ext cx="1219906" cy="1983688"/>
              </a:xfrm>
              <a:custGeom>
                <a:avLst/>
                <a:gdLst/>
                <a:ahLst/>
                <a:cxnLst/>
                <a:rect r="r" b="b" t="t" l="l"/>
                <a:pathLst>
                  <a:path h="1983688" w="1219906">
                    <a:moveTo>
                      <a:pt x="0" y="0"/>
                    </a:moveTo>
                    <a:lnTo>
                      <a:pt x="1219906" y="0"/>
                    </a:lnTo>
                    <a:lnTo>
                      <a:pt x="1219906" y="1983688"/>
                    </a:lnTo>
                    <a:lnTo>
                      <a:pt x="0" y="1983688"/>
                    </a:lnTo>
                    <a:close/>
                  </a:path>
                </a:pathLst>
              </a:custGeom>
              <a:solidFill>
                <a:srgbClr val="FFFFFF">
                  <a:alpha val="40000"/>
                </a:srgbClr>
              </a:solidFill>
              <a:ln w="38100" cap="sq">
                <a:solidFill>
                  <a:srgbClr val="000000">
                    <a:alpha val="40000"/>
                  </a:srgbClr>
                </a:solidFill>
                <a:prstDash val="solid"/>
                <a:miter/>
              </a:ln>
            </p:spPr>
          </p:sp>
          <p:sp>
            <p:nvSpPr>
              <p:cNvPr name="TextBox 20" id="20"/>
              <p:cNvSpPr txBox="true"/>
              <p:nvPr/>
            </p:nvSpPr>
            <p:spPr>
              <a:xfrm>
                <a:off x="0" y="-38100"/>
                <a:ext cx="1219906" cy="2021788"/>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0" y="0"/>
              <a:ext cx="6175774" cy="10042418"/>
              <a:chOff x="0" y="0"/>
              <a:chExt cx="1219906" cy="1983688"/>
            </a:xfrm>
          </p:grpSpPr>
          <p:sp>
            <p:nvSpPr>
              <p:cNvPr name="Freeform 22" id="22"/>
              <p:cNvSpPr/>
              <p:nvPr/>
            </p:nvSpPr>
            <p:spPr>
              <a:xfrm flipH="false" flipV="false" rot="0">
                <a:off x="0" y="0"/>
                <a:ext cx="1219906" cy="1983688"/>
              </a:xfrm>
              <a:custGeom>
                <a:avLst/>
                <a:gdLst/>
                <a:ahLst/>
                <a:cxnLst/>
                <a:rect r="r" b="b" t="t" l="l"/>
                <a:pathLst>
                  <a:path h="1983688" w="1219906">
                    <a:moveTo>
                      <a:pt x="0" y="0"/>
                    </a:moveTo>
                    <a:lnTo>
                      <a:pt x="1219906" y="0"/>
                    </a:lnTo>
                    <a:lnTo>
                      <a:pt x="1219906" y="1983688"/>
                    </a:lnTo>
                    <a:lnTo>
                      <a:pt x="0" y="1983688"/>
                    </a:lnTo>
                    <a:close/>
                  </a:path>
                </a:pathLst>
              </a:custGeom>
              <a:solidFill>
                <a:srgbClr val="000000">
                  <a:alpha val="0"/>
                </a:srgbClr>
              </a:solidFill>
              <a:ln w="38100" cap="sq">
                <a:solidFill>
                  <a:srgbClr val="000000"/>
                </a:solidFill>
                <a:prstDash val="solid"/>
                <a:miter/>
              </a:ln>
            </p:spPr>
          </p:sp>
          <p:sp>
            <p:nvSpPr>
              <p:cNvPr name="TextBox 23" id="23"/>
              <p:cNvSpPr txBox="true"/>
              <p:nvPr/>
            </p:nvSpPr>
            <p:spPr>
              <a:xfrm>
                <a:off x="0" y="-38100"/>
                <a:ext cx="1219906" cy="2021788"/>
              </a:xfrm>
              <a:prstGeom prst="rect">
                <a:avLst/>
              </a:prstGeom>
            </p:spPr>
            <p:txBody>
              <a:bodyPr anchor="ctr" rtlCol="false" tIns="50800" lIns="50800" bIns="50800" rIns="50800"/>
              <a:lstStyle/>
              <a:p>
                <a:pPr algn="ctr">
                  <a:lnSpc>
                    <a:spcPts val="2659"/>
                  </a:lnSpc>
                </a:pPr>
              </a:p>
            </p:txBody>
          </p:sp>
        </p:grpSp>
      </p:grpSp>
      <p:sp>
        <p:nvSpPr>
          <p:cNvPr name="TextBox 24" id="24"/>
          <p:cNvSpPr txBox="true"/>
          <p:nvPr/>
        </p:nvSpPr>
        <p:spPr>
          <a:xfrm rot="0">
            <a:off x="13659856" y="2701568"/>
            <a:ext cx="4200678" cy="7715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Siber Zorbalık</a:t>
            </a:r>
          </a:p>
        </p:txBody>
      </p:sp>
      <p:grpSp>
        <p:nvGrpSpPr>
          <p:cNvPr name="Group 25" id="25"/>
          <p:cNvGrpSpPr/>
          <p:nvPr/>
        </p:nvGrpSpPr>
        <p:grpSpPr>
          <a:xfrm rot="0">
            <a:off x="9471450" y="2473772"/>
            <a:ext cx="3633931" cy="7531814"/>
            <a:chOff x="0" y="0"/>
            <a:chExt cx="4845241" cy="10042418"/>
          </a:xfrm>
        </p:grpSpPr>
        <p:grpSp>
          <p:nvGrpSpPr>
            <p:cNvPr name="Group 26" id="26"/>
            <p:cNvGrpSpPr/>
            <p:nvPr/>
          </p:nvGrpSpPr>
          <p:grpSpPr>
            <a:xfrm rot="0">
              <a:off x="2806" y="0"/>
              <a:ext cx="4842436" cy="10042418"/>
              <a:chOff x="0" y="0"/>
              <a:chExt cx="956531" cy="1983688"/>
            </a:xfrm>
          </p:grpSpPr>
          <p:sp>
            <p:nvSpPr>
              <p:cNvPr name="Freeform 27" id="27"/>
              <p:cNvSpPr/>
              <p:nvPr/>
            </p:nvSpPr>
            <p:spPr>
              <a:xfrm flipH="false" flipV="false" rot="0">
                <a:off x="0" y="0"/>
                <a:ext cx="956531" cy="1983688"/>
              </a:xfrm>
              <a:custGeom>
                <a:avLst/>
                <a:gdLst/>
                <a:ahLst/>
                <a:cxnLst/>
                <a:rect r="r" b="b" t="t" l="l"/>
                <a:pathLst>
                  <a:path h="1983688" w="956531">
                    <a:moveTo>
                      <a:pt x="0" y="0"/>
                    </a:moveTo>
                    <a:lnTo>
                      <a:pt x="956531" y="0"/>
                    </a:lnTo>
                    <a:lnTo>
                      <a:pt x="956531" y="1983688"/>
                    </a:lnTo>
                    <a:lnTo>
                      <a:pt x="0" y="1983688"/>
                    </a:lnTo>
                    <a:close/>
                  </a:path>
                </a:pathLst>
              </a:custGeom>
              <a:solidFill>
                <a:srgbClr val="FFFFFF">
                  <a:alpha val="40000"/>
                </a:srgbClr>
              </a:solidFill>
              <a:ln w="38100" cap="sq">
                <a:solidFill>
                  <a:srgbClr val="000000">
                    <a:alpha val="40000"/>
                  </a:srgbClr>
                </a:solidFill>
                <a:prstDash val="solid"/>
                <a:miter/>
              </a:ln>
            </p:spPr>
          </p:sp>
          <p:sp>
            <p:nvSpPr>
              <p:cNvPr name="TextBox 28" id="28"/>
              <p:cNvSpPr txBox="true"/>
              <p:nvPr/>
            </p:nvSpPr>
            <p:spPr>
              <a:xfrm>
                <a:off x="0" y="-38100"/>
                <a:ext cx="956531" cy="2021788"/>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0" y="0"/>
              <a:ext cx="4842436" cy="10042418"/>
              <a:chOff x="0" y="0"/>
              <a:chExt cx="956531" cy="1983688"/>
            </a:xfrm>
          </p:grpSpPr>
          <p:sp>
            <p:nvSpPr>
              <p:cNvPr name="Freeform 30" id="30"/>
              <p:cNvSpPr/>
              <p:nvPr/>
            </p:nvSpPr>
            <p:spPr>
              <a:xfrm flipH="false" flipV="false" rot="0">
                <a:off x="0" y="0"/>
                <a:ext cx="956531" cy="1983688"/>
              </a:xfrm>
              <a:custGeom>
                <a:avLst/>
                <a:gdLst/>
                <a:ahLst/>
                <a:cxnLst/>
                <a:rect r="r" b="b" t="t" l="l"/>
                <a:pathLst>
                  <a:path h="1983688" w="956531">
                    <a:moveTo>
                      <a:pt x="0" y="0"/>
                    </a:moveTo>
                    <a:lnTo>
                      <a:pt x="956531" y="0"/>
                    </a:lnTo>
                    <a:lnTo>
                      <a:pt x="956531" y="1983688"/>
                    </a:lnTo>
                    <a:lnTo>
                      <a:pt x="0" y="1983688"/>
                    </a:lnTo>
                    <a:close/>
                  </a:path>
                </a:pathLst>
              </a:custGeom>
              <a:solidFill>
                <a:srgbClr val="000000">
                  <a:alpha val="0"/>
                </a:srgbClr>
              </a:solidFill>
              <a:ln w="38100" cap="sq">
                <a:solidFill>
                  <a:srgbClr val="000000"/>
                </a:solidFill>
                <a:prstDash val="solid"/>
                <a:miter/>
              </a:ln>
            </p:spPr>
          </p:sp>
          <p:sp>
            <p:nvSpPr>
              <p:cNvPr name="TextBox 31" id="31"/>
              <p:cNvSpPr txBox="true"/>
              <p:nvPr/>
            </p:nvSpPr>
            <p:spPr>
              <a:xfrm>
                <a:off x="0" y="-38100"/>
                <a:ext cx="956531" cy="2021788"/>
              </a:xfrm>
              <a:prstGeom prst="rect">
                <a:avLst/>
              </a:prstGeom>
            </p:spPr>
            <p:txBody>
              <a:bodyPr anchor="ctr" rtlCol="false" tIns="50800" lIns="50800" bIns="50800" rIns="50800"/>
              <a:lstStyle/>
              <a:p>
                <a:pPr algn="ctr">
                  <a:lnSpc>
                    <a:spcPts val="2659"/>
                  </a:lnSpc>
                </a:pPr>
              </a:p>
            </p:txBody>
          </p:sp>
        </p:grpSp>
      </p:grpSp>
      <p:sp>
        <p:nvSpPr>
          <p:cNvPr name="TextBox 32" id="32"/>
          <p:cNvSpPr txBox="true"/>
          <p:nvPr/>
        </p:nvSpPr>
        <p:spPr>
          <a:xfrm rot="0">
            <a:off x="9471450" y="2701568"/>
            <a:ext cx="3669118" cy="15716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Dolaylı Zorbalık</a:t>
            </a:r>
          </a:p>
        </p:txBody>
      </p:sp>
      <p:grpSp>
        <p:nvGrpSpPr>
          <p:cNvPr name="Group 33" id="33"/>
          <p:cNvGrpSpPr/>
          <p:nvPr/>
        </p:nvGrpSpPr>
        <p:grpSpPr>
          <a:xfrm rot="0">
            <a:off x="5361269" y="2473772"/>
            <a:ext cx="3633931" cy="7531814"/>
            <a:chOff x="0" y="0"/>
            <a:chExt cx="4845241" cy="10042418"/>
          </a:xfrm>
        </p:grpSpPr>
        <p:grpSp>
          <p:nvGrpSpPr>
            <p:cNvPr name="Group 34" id="34"/>
            <p:cNvGrpSpPr/>
            <p:nvPr/>
          </p:nvGrpSpPr>
          <p:grpSpPr>
            <a:xfrm rot="0">
              <a:off x="2806" y="0"/>
              <a:ext cx="4842436" cy="10042418"/>
              <a:chOff x="0" y="0"/>
              <a:chExt cx="956531" cy="1983688"/>
            </a:xfrm>
          </p:grpSpPr>
          <p:sp>
            <p:nvSpPr>
              <p:cNvPr name="Freeform 35" id="35"/>
              <p:cNvSpPr/>
              <p:nvPr/>
            </p:nvSpPr>
            <p:spPr>
              <a:xfrm flipH="false" flipV="false" rot="0">
                <a:off x="0" y="0"/>
                <a:ext cx="956531" cy="1983688"/>
              </a:xfrm>
              <a:custGeom>
                <a:avLst/>
                <a:gdLst/>
                <a:ahLst/>
                <a:cxnLst/>
                <a:rect r="r" b="b" t="t" l="l"/>
                <a:pathLst>
                  <a:path h="1983688" w="956531">
                    <a:moveTo>
                      <a:pt x="0" y="0"/>
                    </a:moveTo>
                    <a:lnTo>
                      <a:pt x="956531" y="0"/>
                    </a:lnTo>
                    <a:lnTo>
                      <a:pt x="956531" y="1983688"/>
                    </a:lnTo>
                    <a:lnTo>
                      <a:pt x="0" y="1983688"/>
                    </a:lnTo>
                    <a:close/>
                  </a:path>
                </a:pathLst>
              </a:custGeom>
              <a:solidFill>
                <a:srgbClr val="FFFFFF">
                  <a:alpha val="40000"/>
                </a:srgbClr>
              </a:solidFill>
              <a:ln w="38100" cap="sq">
                <a:solidFill>
                  <a:srgbClr val="000000">
                    <a:alpha val="40000"/>
                  </a:srgbClr>
                </a:solidFill>
                <a:prstDash val="solid"/>
                <a:miter/>
              </a:ln>
            </p:spPr>
          </p:sp>
          <p:sp>
            <p:nvSpPr>
              <p:cNvPr name="TextBox 36" id="36"/>
              <p:cNvSpPr txBox="true"/>
              <p:nvPr/>
            </p:nvSpPr>
            <p:spPr>
              <a:xfrm>
                <a:off x="0" y="-38100"/>
                <a:ext cx="956531" cy="2021788"/>
              </a:xfrm>
              <a:prstGeom prst="rect">
                <a:avLst/>
              </a:prstGeom>
            </p:spPr>
            <p:txBody>
              <a:bodyPr anchor="ctr" rtlCol="false" tIns="50800" lIns="50800" bIns="50800" rIns="50800"/>
              <a:lstStyle/>
              <a:p>
                <a:pPr algn="ctr">
                  <a:lnSpc>
                    <a:spcPts val="2659"/>
                  </a:lnSpc>
                </a:pPr>
              </a:p>
            </p:txBody>
          </p:sp>
        </p:grpSp>
        <p:grpSp>
          <p:nvGrpSpPr>
            <p:cNvPr name="Group 37" id="37"/>
            <p:cNvGrpSpPr/>
            <p:nvPr/>
          </p:nvGrpSpPr>
          <p:grpSpPr>
            <a:xfrm rot="0">
              <a:off x="0" y="0"/>
              <a:ext cx="4842436" cy="10042418"/>
              <a:chOff x="0" y="0"/>
              <a:chExt cx="956531" cy="1983688"/>
            </a:xfrm>
          </p:grpSpPr>
          <p:sp>
            <p:nvSpPr>
              <p:cNvPr name="Freeform 38" id="38"/>
              <p:cNvSpPr/>
              <p:nvPr/>
            </p:nvSpPr>
            <p:spPr>
              <a:xfrm flipH="false" flipV="false" rot="0">
                <a:off x="0" y="0"/>
                <a:ext cx="956531" cy="1983688"/>
              </a:xfrm>
              <a:custGeom>
                <a:avLst/>
                <a:gdLst/>
                <a:ahLst/>
                <a:cxnLst/>
                <a:rect r="r" b="b" t="t" l="l"/>
                <a:pathLst>
                  <a:path h="1983688" w="956531">
                    <a:moveTo>
                      <a:pt x="0" y="0"/>
                    </a:moveTo>
                    <a:lnTo>
                      <a:pt x="956531" y="0"/>
                    </a:lnTo>
                    <a:lnTo>
                      <a:pt x="956531" y="1983688"/>
                    </a:lnTo>
                    <a:lnTo>
                      <a:pt x="0" y="1983688"/>
                    </a:lnTo>
                    <a:close/>
                  </a:path>
                </a:pathLst>
              </a:custGeom>
              <a:solidFill>
                <a:srgbClr val="000000">
                  <a:alpha val="0"/>
                </a:srgbClr>
              </a:solidFill>
              <a:ln w="38100" cap="sq">
                <a:solidFill>
                  <a:srgbClr val="000000"/>
                </a:solidFill>
                <a:prstDash val="solid"/>
                <a:miter/>
              </a:ln>
            </p:spPr>
          </p:sp>
          <p:sp>
            <p:nvSpPr>
              <p:cNvPr name="TextBox 39" id="39"/>
              <p:cNvSpPr txBox="true"/>
              <p:nvPr/>
            </p:nvSpPr>
            <p:spPr>
              <a:xfrm>
                <a:off x="0" y="-38100"/>
                <a:ext cx="956531" cy="2021788"/>
              </a:xfrm>
              <a:prstGeom prst="rect">
                <a:avLst/>
              </a:prstGeom>
            </p:spPr>
            <p:txBody>
              <a:bodyPr anchor="ctr" rtlCol="false" tIns="50800" lIns="50800" bIns="50800" rIns="50800"/>
              <a:lstStyle/>
              <a:p>
                <a:pPr algn="ctr">
                  <a:lnSpc>
                    <a:spcPts val="2659"/>
                  </a:lnSpc>
                </a:pPr>
              </a:p>
            </p:txBody>
          </p:sp>
        </p:grpSp>
      </p:grpSp>
      <p:sp>
        <p:nvSpPr>
          <p:cNvPr name="TextBox 40" id="40"/>
          <p:cNvSpPr txBox="true"/>
          <p:nvPr/>
        </p:nvSpPr>
        <p:spPr>
          <a:xfrm rot="0">
            <a:off x="5343675" y="3111864"/>
            <a:ext cx="3669118" cy="15716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Sözel Zorbalık</a:t>
            </a:r>
          </a:p>
        </p:txBody>
      </p:sp>
      <p:sp>
        <p:nvSpPr>
          <p:cNvPr name="TextBox 41" id="41"/>
          <p:cNvSpPr txBox="true"/>
          <p:nvPr/>
        </p:nvSpPr>
        <p:spPr>
          <a:xfrm rot="0">
            <a:off x="1444911" y="4588239"/>
            <a:ext cx="3370111" cy="4978400"/>
          </a:xfrm>
          <a:prstGeom prst="rect">
            <a:avLst/>
          </a:prstGeom>
        </p:spPr>
        <p:txBody>
          <a:bodyPr anchor="t" rtlCol="false" tIns="0" lIns="0" bIns="0" rIns="0">
            <a:spAutoFit/>
          </a:bodyPr>
          <a:lstStyle/>
          <a:p>
            <a:pPr algn="l">
              <a:lnSpc>
                <a:spcPts val="2799"/>
              </a:lnSpc>
            </a:pPr>
            <a:r>
              <a:rPr lang="en-US" sz="1999" spc="99">
                <a:solidFill>
                  <a:srgbClr val="000000"/>
                </a:solidFill>
                <a:latin typeface="Agrandir"/>
              </a:rPr>
              <a:t>Dövme, tekme vurma, tokat atma, itme, saç ya da kulak çekme, dürtme, itme, vurma, eşyalarını zorla alma ya da almakla tehdit etme, parasını zorla alma ya da almakla korkutma gibi özellikle bedensel bakımdan güçlü olanların güçsüzleri kasıtlı ve devamlı şekilde rahatsız etmesiyle ortaya çıkan eylemlerdir (Alper, 2008).</a:t>
            </a:r>
          </a:p>
        </p:txBody>
      </p:sp>
      <p:sp>
        <p:nvSpPr>
          <p:cNvPr name="TextBox 42" id="42"/>
          <p:cNvSpPr txBox="true"/>
          <p:nvPr/>
        </p:nvSpPr>
        <p:spPr>
          <a:xfrm rot="0">
            <a:off x="5533780" y="4764452"/>
            <a:ext cx="3213769" cy="4978400"/>
          </a:xfrm>
          <a:prstGeom prst="rect">
            <a:avLst/>
          </a:prstGeom>
        </p:spPr>
        <p:txBody>
          <a:bodyPr anchor="t" rtlCol="false" tIns="0" lIns="0" bIns="0" rIns="0">
            <a:spAutoFit/>
          </a:bodyPr>
          <a:lstStyle/>
          <a:p>
            <a:pPr algn="l">
              <a:lnSpc>
                <a:spcPts val="2799"/>
              </a:lnSpc>
            </a:pPr>
            <a:r>
              <a:rPr lang="en-US" sz="1999" spc="99">
                <a:solidFill>
                  <a:srgbClr val="000000"/>
                </a:solidFill>
                <a:latin typeface="Agrandir"/>
              </a:rPr>
              <a:t>Dalga geçme, alay etme, kızdırma, korkutma, kötü isim veya isimler takma, küfür etme, küçük düşürücü, rencide edici sözler söyleme, kişinin kendisine veya ailesine hakaret etme gibi başkalarının duygularını incitme, sözcüklerle ya da hareketlerle öz saygılarını sarsmaktır (Alper, 2008).</a:t>
            </a:r>
          </a:p>
        </p:txBody>
      </p:sp>
      <p:sp>
        <p:nvSpPr>
          <p:cNvPr name="TextBox 43" id="43"/>
          <p:cNvSpPr txBox="true"/>
          <p:nvPr/>
        </p:nvSpPr>
        <p:spPr>
          <a:xfrm rot="0">
            <a:off x="9727168" y="4412027"/>
            <a:ext cx="3263896" cy="5330825"/>
          </a:xfrm>
          <a:prstGeom prst="rect">
            <a:avLst/>
          </a:prstGeom>
        </p:spPr>
        <p:txBody>
          <a:bodyPr anchor="t" rtlCol="false" tIns="0" lIns="0" bIns="0" rIns="0">
            <a:spAutoFit/>
          </a:bodyPr>
          <a:lstStyle/>
          <a:p>
            <a:pPr algn="l">
              <a:lnSpc>
                <a:spcPts val="2799"/>
              </a:lnSpc>
            </a:pPr>
            <a:r>
              <a:rPr lang="en-US" sz="1999" spc="99">
                <a:solidFill>
                  <a:srgbClr val="000000"/>
                </a:solidFill>
                <a:latin typeface="Agrandir"/>
              </a:rPr>
              <a:t>Başkasının hakkında doğru olmayan hikâyeler anlatma, yapılan faaliyet, etkinlik, oyun vb. aktivitelerden dışlama, yok sayma, izole etme, aleyhinde söylentiler çıkarma ve yayma, dedikodu yapma, kişinin başkalarıyla olan ilişkilerini bozma gibi dolaylı yoldan kişiyi kasıtlı olarak gruptan dışlama, yalnızlığa itmektir (Alper, 2008).</a:t>
            </a:r>
          </a:p>
        </p:txBody>
      </p:sp>
      <p:sp>
        <p:nvSpPr>
          <p:cNvPr name="TextBox 44" id="44"/>
          <p:cNvSpPr txBox="true"/>
          <p:nvPr/>
        </p:nvSpPr>
        <p:spPr>
          <a:xfrm rot="0">
            <a:off x="13626616" y="3434993"/>
            <a:ext cx="4233918" cy="6388100"/>
          </a:xfrm>
          <a:prstGeom prst="rect">
            <a:avLst/>
          </a:prstGeom>
        </p:spPr>
        <p:txBody>
          <a:bodyPr anchor="t" rtlCol="false" tIns="0" lIns="0" bIns="0" rIns="0">
            <a:spAutoFit/>
          </a:bodyPr>
          <a:lstStyle/>
          <a:p>
            <a:pPr algn="l">
              <a:lnSpc>
                <a:spcPts val="2799"/>
              </a:lnSpc>
            </a:pPr>
            <a:r>
              <a:rPr lang="en-US" sz="1999" spc="99">
                <a:solidFill>
                  <a:srgbClr val="000000"/>
                </a:solidFill>
                <a:latin typeface="Agrandir"/>
              </a:rPr>
              <a:t>Bilgi iletişim teknolojileri aracılığı ile bireylerin/ öğrencilerin birbirlerine, düşmanlık, korku, taciz, tehdit ve sindirme amacıyla yazılı, görsel, işitsel iletileri kasıtlı ve düzenli bir şekilde göndermeleridir. Akıllı telefon, tablet gibi cihazlarla bir bireyin görüntülerini çekip izinsiz olarak sosyal ağlarda paylaşmak, birisine yönelik aşağılayıcı veya suçlayıcı bir web sayfası hazırlamak, bireylerin sosyal medya şifrelerini ele geçirerek onun adına paylaşımlarda bulunmak gibi davranışlar siber zorbalık olarak adlandırılır.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0">
            <a:off x="-2965721" y="4089393"/>
            <a:ext cx="8022190" cy="9004499"/>
          </a:xfrm>
          <a:custGeom>
            <a:avLst/>
            <a:gdLst/>
            <a:ahLst/>
            <a:cxnLst/>
            <a:rect r="r" b="b" t="t" l="l"/>
            <a:pathLst>
              <a:path h="9004499" w="8022190">
                <a:moveTo>
                  <a:pt x="0" y="0"/>
                </a:moveTo>
                <a:lnTo>
                  <a:pt x="8022190" y="0"/>
                </a:lnTo>
                <a:lnTo>
                  <a:pt x="8022190" y="9004499"/>
                </a:lnTo>
                <a:lnTo>
                  <a:pt x="0" y="90044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708578">
            <a:off x="-1267102" y="6977379"/>
            <a:ext cx="3471112" cy="4126136"/>
          </a:xfrm>
          <a:custGeom>
            <a:avLst/>
            <a:gdLst/>
            <a:ahLst/>
            <a:cxnLst/>
            <a:rect r="r" b="b" t="t" l="l"/>
            <a:pathLst>
              <a:path h="4126136" w="3471112">
                <a:moveTo>
                  <a:pt x="0" y="0"/>
                </a:moveTo>
                <a:lnTo>
                  <a:pt x="3471111" y="0"/>
                </a:lnTo>
                <a:lnTo>
                  <a:pt x="3471111" y="4126135"/>
                </a:lnTo>
                <a:lnTo>
                  <a:pt x="0" y="41261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336813" y="2755186"/>
            <a:ext cx="3633931" cy="6503114"/>
            <a:chOff x="0" y="0"/>
            <a:chExt cx="4845241" cy="8670818"/>
          </a:xfrm>
        </p:grpSpPr>
        <p:grpSp>
          <p:nvGrpSpPr>
            <p:cNvPr name="Group 6" id="6"/>
            <p:cNvGrpSpPr/>
            <p:nvPr/>
          </p:nvGrpSpPr>
          <p:grpSpPr>
            <a:xfrm rot="0">
              <a:off x="2806" y="0"/>
              <a:ext cx="4842436" cy="8670818"/>
              <a:chOff x="0" y="0"/>
              <a:chExt cx="956531" cy="1712754"/>
            </a:xfrm>
          </p:grpSpPr>
          <p:sp>
            <p:nvSpPr>
              <p:cNvPr name="Freeform 7" id="7"/>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FFFFFF">
                  <a:alpha val="40000"/>
                </a:srgbClr>
              </a:solidFill>
              <a:ln w="38100" cap="sq">
                <a:solidFill>
                  <a:srgbClr val="000000">
                    <a:alpha val="40000"/>
                  </a:srgbClr>
                </a:solidFill>
                <a:prstDash val="solid"/>
                <a:miter/>
              </a:ln>
            </p:spPr>
          </p:sp>
          <p:sp>
            <p:nvSpPr>
              <p:cNvPr name="TextBox 8" id="8"/>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4842436" cy="8670818"/>
              <a:chOff x="0" y="0"/>
              <a:chExt cx="956531" cy="1712754"/>
            </a:xfrm>
          </p:grpSpPr>
          <p:sp>
            <p:nvSpPr>
              <p:cNvPr name="Freeform 10" id="10"/>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000000">
                  <a:alpha val="0"/>
                </a:srgbClr>
              </a:solidFill>
              <a:ln w="38100" cap="sq">
                <a:solidFill>
                  <a:srgbClr val="000000"/>
                </a:solidFill>
                <a:prstDash val="solid"/>
                <a:miter/>
              </a:ln>
            </p:spPr>
          </p:sp>
          <p:sp>
            <p:nvSpPr>
              <p:cNvPr name="TextBox 11" id="11"/>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10604382">
            <a:off x="13406245" y="-2401045"/>
            <a:ext cx="6912691" cy="7353926"/>
          </a:xfrm>
          <a:custGeom>
            <a:avLst/>
            <a:gdLst/>
            <a:ahLst/>
            <a:cxnLst/>
            <a:rect r="r" b="b" t="t" l="l"/>
            <a:pathLst>
              <a:path h="7353926" w="6912691">
                <a:moveTo>
                  <a:pt x="0" y="0"/>
                </a:moveTo>
                <a:lnTo>
                  <a:pt x="6912691" y="0"/>
                </a:lnTo>
                <a:lnTo>
                  <a:pt x="6912691" y="7353926"/>
                </a:lnTo>
                <a:lnTo>
                  <a:pt x="0" y="73539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964863">
            <a:off x="14680504" y="-713297"/>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1028700" y="1019175"/>
            <a:ext cx="13535209" cy="1228725"/>
          </a:xfrm>
          <a:prstGeom prst="rect">
            <a:avLst/>
          </a:prstGeom>
        </p:spPr>
        <p:txBody>
          <a:bodyPr anchor="t" rtlCol="false" tIns="0" lIns="0" bIns="0" rIns="0">
            <a:spAutoFit/>
          </a:bodyPr>
          <a:lstStyle/>
          <a:p>
            <a:pPr marL="0" indent="0" lvl="0">
              <a:lnSpc>
                <a:spcPts val="9600"/>
              </a:lnSpc>
              <a:spcBef>
                <a:spcPct val="0"/>
              </a:spcBef>
            </a:pPr>
            <a:r>
              <a:rPr lang="en-US" sz="8000" spc="160">
                <a:solidFill>
                  <a:srgbClr val="000000"/>
                </a:solidFill>
                <a:latin typeface="Gagalin"/>
              </a:rPr>
              <a:t>HANGİ ÖRNEK HANGİ TÜRE AİT?</a:t>
            </a:r>
          </a:p>
        </p:txBody>
      </p:sp>
      <p:sp>
        <p:nvSpPr>
          <p:cNvPr name="Freeform 15" id="15"/>
          <p:cNvSpPr/>
          <p:nvPr/>
        </p:nvSpPr>
        <p:spPr>
          <a:xfrm flipH="false" flipV="false" rot="3191312">
            <a:off x="10587496" y="-1345599"/>
            <a:ext cx="2539093" cy="2460612"/>
          </a:xfrm>
          <a:custGeom>
            <a:avLst/>
            <a:gdLst/>
            <a:ahLst/>
            <a:cxnLst/>
            <a:rect r="r" b="b" t="t" l="l"/>
            <a:pathLst>
              <a:path h="2460612" w="2539093">
                <a:moveTo>
                  <a:pt x="0" y="0"/>
                </a:moveTo>
                <a:lnTo>
                  <a:pt x="2539093" y="0"/>
                </a:lnTo>
                <a:lnTo>
                  <a:pt x="2539093" y="2460612"/>
                </a:lnTo>
                <a:lnTo>
                  <a:pt x="0" y="246061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6" id="16"/>
          <p:cNvGrpSpPr/>
          <p:nvPr/>
        </p:nvGrpSpPr>
        <p:grpSpPr>
          <a:xfrm rot="0">
            <a:off x="13495906" y="2787293"/>
            <a:ext cx="3633931" cy="6503114"/>
            <a:chOff x="0" y="0"/>
            <a:chExt cx="4845241" cy="8670818"/>
          </a:xfrm>
        </p:grpSpPr>
        <p:grpSp>
          <p:nvGrpSpPr>
            <p:cNvPr name="Group 17" id="17"/>
            <p:cNvGrpSpPr/>
            <p:nvPr/>
          </p:nvGrpSpPr>
          <p:grpSpPr>
            <a:xfrm rot="0">
              <a:off x="2806" y="0"/>
              <a:ext cx="4842436" cy="8670818"/>
              <a:chOff x="0" y="0"/>
              <a:chExt cx="956531" cy="1712754"/>
            </a:xfrm>
          </p:grpSpPr>
          <p:sp>
            <p:nvSpPr>
              <p:cNvPr name="Freeform 18" id="18"/>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FFFFFF">
                  <a:alpha val="40000"/>
                </a:srgbClr>
              </a:solidFill>
              <a:ln w="38100" cap="sq">
                <a:solidFill>
                  <a:srgbClr val="000000">
                    <a:alpha val="40000"/>
                  </a:srgbClr>
                </a:solidFill>
                <a:prstDash val="solid"/>
                <a:miter/>
              </a:ln>
            </p:spPr>
          </p:sp>
          <p:sp>
            <p:nvSpPr>
              <p:cNvPr name="TextBox 19" id="19"/>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0" y="0"/>
              <a:ext cx="4842436" cy="8670818"/>
              <a:chOff x="0" y="0"/>
              <a:chExt cx="956531" cy="1712754"/>
            </a:xfrm>
          </p:grpSpPr>
          <p:sp>
            <p:nvSpPr>
              <p:cNvPr name="Freeform 21" id="21"/>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000000">
                  <a:alpha val="0"/>
                </a:srgbClr>
              </a:solidFill>
              <a:ln w="38100" cap="sq">
                <a:solidFill>
                  <a:srgbClr val="000000"/>
                </a:solidFill>
                <a:prstDash val="solid"/>
                <a:miter/>
              </a:ln>
            </p:spPr>
          </p:sp>
          <p:sp>
            <p:nvSpPr>
              <p:cNvPr name="TextBox 22" id="22"/>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grpSp>
        <p:nvGrpSpPr>
          <p:cNvPr name="Group 23" id="23"/>
          <p:cNvGrpSpPr/>
          <p:nvPr/>
        </p:nvGrpSpPr>
        <p:grpSpPr>
          <a:xfrm rot="0">
            <a:off x="9471450" y="2787293"/>
            <a:ext cx="3633931" cy="6503114"/>
            <a:chOff x="0" y="0"/>
            <a:chExt cx="4845241" cy="8670818"/>
          </a:xfrm>
        </p:grpSpPr>
        <p:grpSp>
          <p:nvGrpSpPr>
            <p:cNvPr name="Group 24" id="24"/>
            <p:cNvGrpSpPr/>
            <p:nvPr/>
          </p:nvGrpSpPr>
          <p:grpSpPr>
            <a:xfrm rot="0">
              <a:off x="2806" y="0"/>
              <a:ext cx="4842436" cy="8670818"/>
              <a:chOff x="0" y="0"/>
              <a:chExt cx="956531" cy="1712754"/>
            </a:xfrm>
          </p:grpSpPr>
          <p:sp>
            <p:nvSpPr>
              <p:cNvPr name="Freeform 25" id="25"/>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FFFFFF">
                  <a:alpha val="40000"/>
                </a:srgbClr>
              </a:solidFill>
              <a:ln w="38100" cap="sq">
                <a:solidFill>
                  <a:srgbClr val="000000">
                    <a:alpha val="40000"/>
                  </a:srgbClr>
                </a:solidFill>
                <a:prstDash val="solid"/>
                <a:miter/>
              </a:ln>
            </p:spPr>
          </p:sp>
          <p:sp>
            <p:nvSpPr>
              <p:cNvPr name="TextBox 26" id="26"/>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0" y="0"/>
              <a:ext cx="4842436" cy="8670818"/>
              <a:chOff x="0" y="0"/>
              <a:chExt cx="956531" cy="1712754"/>
            </a:xfrm>
          </p:grpSpPr>
          <p:sp>
            <p:nvSpPr>
              <p:cNvPr name="Freeform 28" id="28"/>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000000">
                  <a:alpha val="0"/>
                </a:srgbClr>
              </a:solidFill>
              <a:ln w="38100" cap="sq">
                <a:solidFill>
                  <a:srgbClr val="000000"/>
                </a:solidFill>
                <a:prstDash val="solid"/>
                <a:miter/>
              </a:ln>
            </p:spPr>
          </p:sp>
          <p:sp>
            <p:nvSpPr>
              <p:cNvPr name="TextBox 29" id="29"/>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grpSp>
        <p:nvGrpSpPr>
          <p:cNvPr name="Group 30" id="30"/>
          <p:cNvGrpSpPr/>
          <p:nvPr/>
        </p:nvGrpSpPr>
        <p:grpSpPr>
          <a:xfrm rot="0">
            <a:off x="5361269" y="2787293"/>
            <a:ext cx="3633931" cy="6503114"/>
            <a:chOff x="0" y="0"/>
            <a:chExt cx="4845241" cy="8670818"/>
          </a:xfrm>
        </p:grpSpPr>
        <p:grpSp>
          <p:nvGrpSpPr>
            <p:cNvPr name="Group 31" id="31"/>
            <p:cNvGrpSpPr/>
            <p:nvPr/>
          </p:nvGrpSpPr>
          <p:grpSpPr>
            <a:xfrm rot="0">
              <a:off x="2806" y="0"/>
              <a:ext cx="4842436" cy="8670818"/>
              <a:chOff x="0" y="0"/>
              <a:chExt cx="956531" cy="1712754"/>
            </a:xfrm>
          </p:grpSpPr>
          <p:sp>
            <p:nvSpPr>
              <p:cNvPr name="Freeform 32" id="32"/>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FFFFFF">
                  <a:alpha val="40000"/>
                </a:srgbClr>
              </a:solidFill>
              <a:ln w="38100" cap="sq">
                <a:solidFill>
                  <a:srgbClr val="000000">
                    <a:alpha val="40000"/>
                  </a:srgbClr>
                </a:solidFill>
                <a:prstDash val="solid"/>
                <a:miter/>
              </a:ln>
            </p:spPr>
          </p:sp>
          <p:sp>
            <p:nvSpPr>
              <p:cNvPr name="TextBox 33" id="33"/>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0" y="0"/>
              <a:ext cx="4842436" cy="8670818"/>
              <a:chOff x="0" y="0"/>
              <a:chExt cx="956531" cy="1712754"/>
            </a:xfrm>
          </p:grpSpPr>
          <p:sp>
            <p:nvSpPr>
              <p:cNvPr name="Freeform 35" id="35"/>
              <p:cNvSpPr/>
              <p:nvPr/>
            </p:nvSpPr>
            <p:spPr>
              <a:xfrm flipH="false" flipV="false" rot="0">
                <a:off x="0" y="0"/>
                <a:ext cx="956531" cy="1712754"/>
              </a:xfrm>
              <a:custGeom>
                <a:avLst/>
                <a:gdLst/>
                <a:ahLst/>
                <a:cxnLst/>
                <a:rect r="r" b="b" t="t" l="l"/>
                <a:pathLst>
                  <a:path h="1712754" w="956531">
                    <a:moveTo>
                      <a:pt x="0" y="0"/>
                    </a:moveTo>
                    <a:lnTo>
                      <a:pt x="956531" y="0"/>
                    </a:lnTo>
                    <a:lnTo>
                      <a:pt x="956531" y="1712754"/>
                    </a:lnTo>
                    <a:lnTo>
                      <a:pt x="0" y="1712754"/>
                    </a:lnTo>
                    <a:close/>
                  </a:path>
                </a:pathLst>
              </a:custGeom>
              <a:solidFill>
                <a:srgbClr val="000000">
                  <a:alpha val="0"/>
                </a:srgbClr>
              </a:solidFill>
              <a:ln w="38100" cap="sq">
                <a:solidFill>
                  <a:srgbClr val="000000"/>
                </a:solidFill>
                <a:prstDash val="solid"/>
                <a:miter/>
              </a:ln>
            </p:spPr>
          </p:sp>
          <p:sp>
            <p:nvSpPr>
              <p:cNvPr name="TextBox 36" id="36"/>
              <p:cNvSpPr txBox="true"/>
              <p:nvPr/>
            </p:nvSpPr>
            <p:spPr>
              <a:xfrm>
                <a:off x="0" y="-38100"/>
                <a:ext cx="956531" cy="1750854"/>
              </a:xfrm>
              <a:prstGeom prst="rect">
                <a:avLst/>
              </a:prstGeom>
            </p:spPr>
            <p:txBody>
              <a:bodyPr anchor="ctr" rtlCol="false" tIns="50800" lIns="50800" bIns="50800" rIns="50800"/>
              <a:lstStyle/>
              <a:p>
                <a:pPr algn="ctr">
                  <a:lnSpc>
                    <a:spcPts val="2659"/>
                  </a:lnSpc>
                </a:pPr>
              </a:p>
            </p:txBody>
          </p:sp>
        </p:grpSp>
      </p:grpSp>
      <p:sp>
        <p:nvSpPr>
          <p:cNvPr name="Freeform 37" id="37"/>
          <p:cNvSpPr/>
          <p:nvPr/>
        </p:nvSpPr>
        <p:spPr>
          <a:xfrm flipH="false" flipV="false" rot="0">
            <a:off x="1665986" y="3467274"/>
            <a:ext cx="3111849" cy="2539469"/>
          </a:xfrm>
          <a:custGeom>
            <a:avLst/>
            <a:gdLst/>
            <a:ahLst/>
            <a:cxnLst/>
            <a:rect r="r" b="b" t="t" l="l"/>
            <a:pathLst>
              <a:path h="2539469" w="3111849">
                <a:moveTo>
                  <a:pt x="0" y="0"/>
                </a:moveTo>
                <a:lnTo>
                  <a:pt x="3111848" y="0"/>
                </a:lnTo>
                <a:lnTo>
                  <a:pt x="3111848" y="2539469"/>
                </a:lnTo>
                <a:lnTo>
                  <a:pt x="0" y="2539469"/>
                </a:lnTo>
                <a:lnTo>
                  <a:pt x="0" y="0"/>
                </a:lnTo>
                <a:close/>
              </a:path>
            </a:pathLst>
          </a:custGeom>
          <a:blipFill>
            <a:blip r:embed="rId13">
              <a:extLst>
                <a:ext uri="{96DAC541-7B7A-43D3-8B79-37D633B846F1}">
                  <asvg:svgBlip xmlns:asvg="http://schemas.microsoft.com/office/drawing/2016/SVG/main" r:embed="rId14"/>
                </a:ext>
              </a:extLst>
            </a:blip>
            <a:stretch>
              <a:fillRect l="0" t="0" r="-1611" b="-62233"/>
            </a:stretch>
          </a:blipFill>
        </p:spPr>
      </p:sp>
      <p:sp>
        <p:nvSpPr>
          <p:cNvPr name="TextBox 38" id="38"/>
          <p:cNvSpPr txBox="true"/>
          <p:nvPr/>
        </p:nvSpPr>
        <p:spPr>
          <a:xfrm rot="0">
            <a:off x="1387351" y="6214699"/>
            <a:ext cx="3669118" cy="15716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Fiziksel Zorbalık</a:t>
            </a:r>
          </a:p>
        </p:txBody>
      </p:sp>
      <p:sp>
        <p:nvSpPr>
          <p:cNvPr name="TextBox 39" id="39"/>
          <p:cNvSpPr txBox="true"/>
          <p:nvPr/>
        </p:nvSpPr>
        <p:spPr>
          <a:xfrm rot="0">
            <a:off x="13602731" y="6214699"/>
            <a:ext cx="3669118" cy="15716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Siber Zorbalık</a:t>
            </a:r>
          </a:p>
        </p:txBody>
      </p:sp>
      <p:sp>
        <p:nvSpPr>
          <p:cNvPr name="TextBox 40" id="40"/>
          <p:cNvSpPr txBox="true"/>
          <p:nvPr/>
        </p:nvSpPr>
        <p:spPr>
          <a:xfrm rot="0">
            <a:off x="9533605" y="6214699"/>
            <a:ext cx="3669118" cy="15716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Dolaylı Zorbalık</a:t>
            </a:r>
          </a:p>
        </p:txBody>
      </p:sp>
      <p:sp>
        <p:nvSpPr>
          <p:cNvPr name="TextBox 41" id="41"/>
          <p:cNvSpPr txBox="true"/>
          <p:nvPr/>
        </p:nvSpPr>
        <p:spPr>
          <a:xfrm rot="0">
            <a:off x="5326082" y="6214699"/>
            <a:ext cx="3669118" cy="15716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Sözel Zorbalık</a:t>
            </a:r>
          </a:p>
        </p:txBody>
      </p:sp>
      <p:sp>
        <p:nvSpPr>
          <p:cNvPr name="Freeform 42" id="42"/>
          <p:cNvSpPr/>
          <p:nvPr/>
        </p:nvSpPr>
        <p:spPr>
          <a:xfrm flipH="false" flipV="false" rot="0">
            <a:off x="5622310" y="3379088"/>
            <a:ext cx="3111849" cy="2539469"/>
          </a:xfrm>
          <a:custGeom>
            <a:avLst/>
            <a:gdLst/>
            <a:ahLst/>
            <a:cxnLst/>
            <a:rect r="r" b="b" t="t" l="l"/>
            <a:pathLst>
              <a:path h="2539469" w="3111849">
                <a:moveTo>
                  <a:pt x="0" y="0"/>
                </a:moveTo>
                <a:lnTo>
                  <a:pt x="3111849" y="0"/>
                </a:lnTo>
                <a:lnTo>
                  <a:pt x="3111849" y="2539469"/>
                </a:lnTo>
                <a:lnTo>
                  <a:pt x="0" y="2539469"/>
                </a:lnTo>
                <a:lnTo>
                  <a:pt x="0" y="0"/>
                </a:lnTo>
                <a:close/>
              </a:path>
            </a:pathLst>
          </a:custGeom>
          <a:blipFill>
            <a:blip r:embed="rId13">
              <a:extLst>
                <a:ext uri="{96DAC541-7B7A-43D3-8B79-37D633B846F1}">
                  <asvg:svgBlip xmlns:asvg="http://schemas.microsoft.com/office/drawing/2016/SVG/main" r:embed="rId14"/>
                </a:ext>
              </a:extLst>
            </a:blip>
            <a:stretch>
              <a:fillRect l="0" t="0" r="-1611" b="-62233"/>
            </a:stretch>
          </a:blipFill>
        </p:spPr>
      </p:sp>
      <p:sp>
        <p:nvSpPr>
          <p:cNvPr name="Freeform 43" id="43"/>
          <p:cNvSpPr/>
          <p:nvPr/>
        </p:nvSpPr>
        <p:spPr>
          <a:xfrm flipH="false" flipV="false" rot="0">
            <a:off x="9750085" y="3379088"/>
            <a:ext cx="3111849" cy="2539469"/>
          </a:xfrm>
          <a:custGeom>
            <a:avLst/>
            <a:gdLst/>
            <a:ahLst/>
            <a:cxnLst/>
            <a:rect r="r" b="b" t="t" l="l"/>
            <a:pathLst>
              <a:path h="2539469" w="3111849">
                <a:moveTo>
                  <a:pt x="0" y="0"/>
                </a:moveTo>
                <a:lnTo>
                  <a:pt x="3111848" y="0"/>
                </a:lnTo>
                <a:lnTo>
                  <a:pt x="3111848" y="2539469"/>
                </a:lnTo>
                <a:lnTo>
                  <a:pt x="0" y="2539469"/>
                </a:lnTo>
                <a:lnTo>
                  <a:pt x="0" y="0"/>
                </a:lnTo>
                <a:close/>
              </a:path>
            </a:pathLst>
          </a:custGeom>
          <a:blipFill>
            <a:blip r:embed="rId13">
              <a:extLst>
                <a:ext uri="{96DAC541-7B7A-43D3-8B79-37D633B846F1}">
                  <asvg:svgBlip xmlns:asvg="http://schemas.microsoft.com/office/drawing/2016/SVG/main" r:embed="rId14"/>
                </a:ext>
              </a:extLst>
            </a:blip>
            <a:stretch>
              <a:fillRect l="0" t="0" r="-1611" b="-62233"/>
            </a:stretch>
          </a:blipFill>
        </p:spPr>
      </p:sp>
      <p:sp>
        <p:nvSpPr>
          <p:cNvPr name="Freeform 44" id="44"/>
          <p:cNvSpPr/>
          <p:nvPr/>
        </p:nvSpPr>
        <p:spPr>
          <a:xfrm flipH="false" flipV="false" rot="0">
            <a:off x="13750742" y="3467274"/>
            <a:ext cx="3111849" cy="2539469"/>
          </a:xfrm>
          <a:custGeom>
            <a:avLst/>
            <a:gdLst/>
            <a:ahLst/>
            <a:cxnLst/>
            <a:rect r="r" b="b" t="t" l="l"/>
            <a:pathLst>
              <a:path h="2539469" w="3111849">
                <a:moveTo>
                  <a:pt x="0" y="0"/>
                </a:moveTo>
                <a:lnTo>
                  <a:pt x="3111849" y="0"/>
                </a:lnTo>
                <a:lnTo>
                  <a:pt x="3111849" y="2539469"/>
                </a:lnTo>
                <a:lnTo>
                  <a:pt x="0" y="2539469"/>
                </a:lnTo>
                <a:lnTo>
                  <a:pt x="0" y="0"/>
                </a:lnTo>
                <a:close/>
              </a:path>
            </a:pathLst>
          </a:custGeom>
          <a:blipFill>
            <a:blip r:embed="rId13">
              <a:extLst>
                <a:ext uri="{96DAC541-7B7A-43D3-8B79-37D633B846F1}">
                  <asvg:svgBlip xmlns:asvg="http://schemas.microsoft.com/office/drawing/2016/SVG/main" r:embed="rId14"/>
                </a:ext>
              </a:extLst>
            </a:blip>
            <a:stretch>
              <a:fillRect l="0" t="0" r="-1611" b="-62233"/>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2272947">
            <a:off x="13553100" y="-2371378"/>
            <a:ext cx="8106813" cy="8725533"/>
          </a:xfrm>
          <a:custGeom>
            <a:avLst/>
            <a:gdLst/>
            <a:ahLst/>
            <a:cxnLst/>
            <a:rect r="r" b="b" t="t" l="l"/>
            <a:pathLst>
              <a:path h="8725533" w="8106813">
                <a:moveTo>
                  <a:pt x="0" y="0"/>
                </a:moveTo>
                <a:lnTo>
                  <a:pt x="8106813" y="0"/>
                </a:lnTo>
                <a:lnTo>
                  <a:pt x="8106813" y="8725533"/>
                </a:lnTo>
                <a:lnTo>
                  <a:pt x="0" y="87255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5374744" y="7682326"/>
            <a:ext cx="3252480" cy="3151948"/>
          </a:xfrm>
          <a:custGeom>
            <a:avLst/>
            <a:gdLst/>
            <a:ahLst/>
            <a:cxnLst/>
            <a:rect r="r" b="b" t="t" l="l"/>
            <a:pathLst>
              <a:path h="3151948" w="3252480">
                <a:moveTo>
                  <a:pt x="0" y="0"/>
                </a:moveTo>
                <a:lnTo>
                  <a:pt x="3252479" y="0"/>
                </a:lnTo>
                <a:lnTo>
                  <a:pt x="3252479" y="3151948"/>
                </a:lnTo>
                <a:lnTo>
                  <a:pt x="0" y="3151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3649572">
            <a:off x="-3765059" y="5277923"/>
            <a:ext cx="7530117" cy="6918465"/>
          </a:xfrm>
          <a:custGeom>
            <a:avLst/>
            <a:gdLst/>
            <a:ahLst/>
            <a:cxnLst/>
            <a:rect r="r" b="b" t="t" l="l"/>
            <a:pathLst>
              <a:path h="6918465" w="7530117">
                <a:moveTo>
                  <a:pt x="0" y="0"/>
                </a:moveTo>
                <a:lnTo>
                  <a:pt x="7530118" y="0"/>
                </a:lnTo>
                <a:lnTo>
                  <a:pt x="7530118" y="6918466"/>
                </a:lnTo>
                <a:lnTo>
                  <a:pt x="0" y="691846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1882822">
            <a:off x="15329165" y="-215633"/>
            <a:ext cx="3343637" cy="4414042"/>
          </a:xfrm>
          <a:custGeom>
            <a:avLst/>
            <a:gdLst/>
            <a:ahLst/>
            <a:cxnLst/>
            <a:rect r="r" b="b" t="t" l="l"/>
            <a:pathLst>
              <a:path h="4414042" w="3343637">
                <a:moveTo>
                  <a:pt x="0" y="0"/>
                </a:moveTo>
                <a:lnTo>
                  <a:pt x="3343637" y="0"/>
                </a:lnTo>
                <a:lnTo>
                  <a:pt x="3343637" y="4414042"/>
                </a:lnTo>
                <a:lnTo>
                  <a:pt x="0" y="44140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843865" y="1028700"/>
            <a:ext cx="2875217" cy="4114800"/>
          </a:xfrm>
          <a:custGeom>
            <a:avLst/>
            <a:gdLst/>
            <a:ahLst/>
            <a:cxnLst/>
            <a:rect r="r" b="b" t="t" l="l"/>
            <a:pathLst>
              <a:path h="4114800" w="2875217">
                <a:moveTo>
                  <a:pt x="0" y="0"/>
                </a:moveTo>
                <a:lnTo>
                  <a:pt x="2875216" y="0"/>
                </a:lnTo>
                <a:lnTo>
                  <a:pt x="2875216"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8" id="8"/>
          <p:cNvSpPr/>
          <p:nvPr/>
        </p:nvSpPr>
        <p:spPr>
          <a:xfrm flipH="false" flipV="false" rot="0">
            <a:off x="9388093" y="631331"/>
            <a:ext cx="2623185" cy="4114800"/>
          </a:xfrm>
          <a:custGeom>
            <a:avLst/>
            <a:gdLst/>
            <a:ahLst/>
            <a:cxnLst/>
            <a:rect r="r" b="b" t="t" l="l"/>
            <a:pathLst>
              <a:path h="4114800" w="2623185">
                <a:moveTo>
                  <a:pt x="0" y="0"/>
                </a:moveTo>
                <a:lnTo>
                  <a:pt x="2623185" y="0"/>
                </a:lnTo>
                <a:lnTo>
                  <a:pt x="2623185"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5829765" y="3342958"/>
            <a:ext cx="2584292" cy="4114800"/>
          </a:xfrm>
          <a:custGeom>
            <a:avLst/>
            <a:gdLst/>
            <a:ahLst/>
            <a:cxnLst/>
            <a:rect r="r" b="b" t="t" l="l"/>
            <a:pathLst>
              <a:path h="4114800" w="2584292">
                <a:moveTo>
                  <a:pt x="0" y="0"/>
                </a:moveTo>
                <a:lnTo>
                  <a:pt x="2584292" y="0"/>
                </a:lnTo>
                <a:lnTo>
                  <a:pt x="2584292"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l="-96370" t="0" r="0" b="0"/>
            </a:stretch>
          </a:blipFill>
        </p:spPr>
      </p:sp>
      <p:sp>
        <p:nvSpPr>
          <p:cNvPr name="Freeform 10" id="10"/>
          <p:cNvSpPr/>
          <p:nvPr/>
        </p:nvSpPr>
        <p:spPr>
          <a:xfrm flipH="false" flipV="false" rot="0">
            <a:off x="12256353" y="4746131"/>
            <a:ext cx="5275385" cy="4114800"/>
          </a:xfrm>
          <a:custGeom>
            <a:avLst/>
            <a:gdLst/>
            <a:ahLst/>
            <a:cxnLst/>
            <a:rect r="r" b="b" t="t" l="l"/>
            <a:pathLst>
              <a:path h="4114800" w="5275385">
                <a:moveTo>
                  <a:pt x="0" y="0"/>
                </a:moveTo>
                <a:lnTo>
                  <a:pt x="5275385" y="0"/>
                </a:lnTo>
                <a:lnTo>
                  <a:pt x="5275385"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1" id="11"/>
          <p:cNvSpPr txBox="true"/>
          <p:nvPr/>
        </p:nvSpPr>
        <p:spPr>
          <a:xfrm rot="0">
            <a:off x="6683669" y="7600234"/>
            <a:ext cx="1433066" cy="580390"/>
          </a:xfrm>
          <a:prstGeom prst="rect">
            <a:avLst/>
          </a:prstGeom>
        </p:spPr>
        <p:txBody>
          <a:bodyPr anchor="t" rtlCol="false" tIns="0" lIns="0" bIns="0" rIns="0">
            <a:spAutoFit/>
          </a:bodyPr>
          <a:lstStyle/>
          <a:p>
            <a:pPr algn="ctr">
              <a:lnSpc>
                <a:spcPts val="4759"/>
              </a:lnSpc>
            </a:pPr>
            <a:r>
              <a:rPr lang="en-US" sz="3399">
                <a:solidFill>
                  <a:srgbClr val="000000"/>
                </a:solidFill>
                <a:latin typeface="Gagalin"/>
              </a:rPr>
              <a:t>mağdur</a:t>
            </a:r>
          </a:p>
        </p:txBody>
      </p:sp>
      <p:sp>
        <p:nvSpPr>
          <p:cNvPr name="TextBox 12" id="12"/>
          <p:cNvSpPr txBox="true"/>
          <p:nvPr/>
        </p:nvSpPr>
        <p:spPr>
          <a:xfrm rot="0">
            <a:off x="10114568" y="5333683"/>
            <a:ext cx="1170236" cy="580390"/>
          </a:xfrm>
          <a:prstGeom prst="rect">
            <a:avLst/>
          </a:prstGeom>
        </p:spPr>
        <p:txBody>
          <a:bodyPr anchor="t" rtlCol="false" tIns="0" lIns="0" bIns="0" rIns="0">
            <a:spAutoFit/>
          </a:bodyPr>
          <a:lstStyle/>
          <a:p>
            <a:pPr algn="ctr">
              <a:lnSpc>
                <a:spcPts val="4759"/>
              </a:lnSpc>
            </a:pPr>
            <a:r>
              <a:rPr lang="en-US" sz="3399">
                <a:solidFill>
                  <a:srgbClr val="000000"/>
                </a:solidFill>
                <a:latin typeface="Gagalin"/>
              </a:rPr>
              <a:t>Zorba</a:t>
            </a:r>
          </a:p>
        </p:txBody>
      </p:sp>
      <p:sp>
        <p:nvSpPr>
          <p:cNvPr name="TextBox 13" id="13"/>
          <p:cNvSpPr txBox="true"/>
          <p:nvPr/>
        </p:nvSpPr>
        <p:spPr>
          <a:xfrm rot="0">
            <a:off x="1050242" y="5590540"/>
            <a:ext cx="4462462" cy="580390"/>
          </a:xfrm>
          <a:prstGeom prst="rect">
            <a:avLst/>
          </a:prstGeom>
        </p:spPr>
        <p:txBody>
          <a:bodyPr anchor="t" rtlCol="false" tIns="0" lIns="0" bIns="0" rIns="0">
            <a:spAutoFit/>
          </a:bodyPr>
          <a:lstStyle/>
          <a:p>
            <a:pPr algn="ctr">
              <a:lnSpc>
                <a:spcPts val="4759"/>
              </a:lnSpc>
            </a:pPr>
            <a:r>
              <a:rPr lang="en-US" sz="3399">
                <a:solidFill>
                  <a:srgbClr val="000000"/>
                </a:solidFill>
                <a:latin typeface="Gagalin"/>
              </a:rPr>
              <a:t>hem zorba hem mağdur</a:t>
            </a:r>
          </a:p>
        </p:txBody>
      </p:sp>
      <p:sp>
        <p:nvSpPr>
          <p:cNvPr name="TextBox 14" id="14"/>
          <p:cNvSpPr txBox="true"/>
          <p:nvPr/>
        </p:nvSpPr>
        <p:spPr>
          <a:xfrm rot="0">
            <a:off x="14424469" y="9191625"/>
            <a:ext cx="242739" cy="580390"/>
          </a:xfrm>
          <a:prstGeom prst="rect">
            <a:avLst/>
          </a:prstGeom>
        </p:spPr>
        <p:txBody>
          <a:bodyPr anchor="t" rtlCol="false" tIns="0" lIns="0" bIns="0" rIns="0">
            <a:spAutoFit/>
          </a:bodyPr>
          <a:lstStyle/>
          <a:p>
            <a:pPr algn="ctr">
              <a:lnSpc>
                <a:spcPts val="4759"/>
              </a:lnSpc>
            </a:pPr>
            <a:r>
              <a:rPr lang="en-US" sz="3399">
                <a:solidFill>
                  <a:srgbClr val="000000"/>
                </a:solidFill>
                <a:latin typeface="Gagalin"/>
              </a:rPr>
              <a: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2272947">
            <a:off x="13553100" y="-2371378"/>
            <a:ext cx="8106813" cy="8725533"/>
          </a:xfrm>
          <a:custGeom>
            <a:avLst/>
            <a:gdLst/>
            <a:ahLst/>
            <a:cxnLst/>
            <a:rect r="r" b="b" t="t" l="l"/>
            <a:pathLst>
              <a:path h="8725533" w="8106813">
                <a:moveTo>
                  <a:pt x="0" y="0"/>
                </a:moveTo>
                <a:lnTo>
                  <a:pt x="8106813" y="0"/>
                </a:lnTo>
                <a:lnTo>
                  <a:pt x="8106813" y="8725533"/>
                </a:lnTo>
                <a:lnTo>
                  <a:pt x="0" y="87255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5374744" y="7682326"/>
            <a:ext cx="3252480" cy="3151948"/>
          </a:xfrm>
          <a:custGeom>
            <a:avLst/>
            <a:gdLst/>
            <a:ahLst/>
            <a:cxnLst/>
            <a:rect r="r" b="b" t="t" l="l"/>
            <a:pathLst>
              <a:path h="3151948" w="3252480">
                <a:moveTo>
                  <a:pt x="0" y="0"/>
                </a:moveTo>
                <a:lnTo>
                  <a:pt x="3252479" y="0"/>
                </a:lnTo>
                <a:lnTo>
                  <a:pt x="3252479" y="3151948"/>
                </a:lnTo>
                <a:lnTo>
                  <a:pt x="0" y="3151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3649572">
            <a:off x="-3765059" y="5277923"/>
            <a:ext cx="7530117" cy="6918465"/>
          </a:xfrm>
          <a:custGeom>
            <a:avLst/>
            <a:gdLst/>
            <a:ahLst/>
            <a:cxnLst/>
            <a:rect r="r" b="b" t="t" l="l"/>
            <a:pathLst>
              <a:path h="6918465" w="7530117">
                <a:moveTo>
                  <a:pt x="0" y="0"/>
                </a:moveTo>
                <a:lnTo>
                  <a:pt x="7530118" y="0"/>
                </a:lnTo>
                <a:lnTo>
                  <a:pt x="7530118" y="6918466"/>
                </a:lnTo>
                <a:lnTo>
                  <a:pt x="0" y="691846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1882822">
            <a:off x="15329165" y="-215633"/>
            <a:ext cx="3343637" cy="4414042"/>
          </a:xfrm>
          <a:custGeom>
            <a:avLst/>
            <a:gdLst/>
            <a:ahLst/>
            <a:cxnLst/>
            <a:rect r="r" b="b" t="t" l="l"/>
            <a:pathLst>
              <a:path h="4414042" w="3343637">
                <a:moveTo>
                  <a:pt x="0" y="0"/>
                </a:moveTo>
                <a:lnTo>
                  <a:pt x="3343637" y="0"/>
                </a:lnTo>
                <a:lnTo>
                  <a:pt x="3343637" y="4414042"/>
                </a:lnTo>
                <a:lnTo>
                  <a:pt x="0" y="44140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843865" y="1028700"/>
            <a:ext cx="2875217" cy="4114800"/>
          </a:xfrm>
          <a:custGeom>
            <a:avLst/>
            <a:gdLst/>
            <a:ahLst/>
            <a:cxnLst/>
            <a:rect r="r" b="b" t="t" l="l"/>
            <a:pathLst>
              <a:path h="4114800" w="2875217">
                <a:moveTo>
                  <a:pt x="0" y="0"/>
                </a:moveTo>
                <a:lnTo>
                  <a:pt x="2875216" y="0"/>
                </a:lnTo>
                <a:lnTo>
                  <a:pt x="2875216"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8" id="8"/>
          <p:cNvSpPr/>
          <p:nvPr/>
        </p:nvSpPr>
        <p:spPr>
          <a:xfrm flipH="false" flipV="false" rot="0">
            <a:off x="9388093" y="631331"/>
            <a:ext cx="2623185" cy="4114800"/>
          </a:xfrm>
          <a:custGeom>
            <a:avLst/>
            <a:gdLst/>
            <a:ahLst/>
            <a:cxnLst/>
            <a:rect r="r" b="b" t="t" l="l"/>
            <a:pathLst>
              <a:path h="4114800" w="2623185">
                <a:moveTo>
                  <a:pt x="0" y="0"/>
                </a:moveTo>
                <a:lnTo>
                  <a:pt x="2623185" y="0"/>
                </a:lnTo>
                <a:lnTo>
                  <a:pt x="2623185"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5829765" y="3342958"/>
            <a:ext cx="2584292" cy="4114800"/>
          </a:xfrm>
          <a:custGeom>
            <a:avLst/>
            <a:gdLst/>
            <a:ahLst/>
            <a:cxnLst/>
            <a:rect r="r" b="b" t="t" l="l"/>
            <a:pathLst>
              <a:path h="4114800" w="2584292">
                <a:moveTo>
                  <a:pt x="0" y="0"/>
                </a:moveTo>
                <a:lnTo>
                  <a:pt x="2584292" y="0"/>
                </a:lnTo>
                <a:lnTo>
                  <a:pt x="2584292"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l="-96370" t="0" r="0" b="0"/>
            </a:stretch>
          </a:blipFill>
        </p:spPr>
      </p:sp>
      <p:sp>
        <p:nvSpPr>
          <p:cNvPr name="Freeform 10" id="10"/>
          <p:cNvSpPr/>
          <p:nvPr/>
        </p:nvSpPr>
        <p:spPr>
          <a:xfrm flipH="false" flipV="false" rot="0">
            <a:off x="12256353" y="4746131"/>
            <a:ext cx="5275385" cy="4114800"/>
          </a:xfrm>
          <a:custGeom>
            <a:avLst/>
            <a:gdLst/>
            <a:ahLst/>
            <a:cxnLst/>
            <a:rect r="r" b="b" t="t" l="l"/>
            <a:pathLst>
              <a:path h="4114800" w="5275385">
                <a:moveTo>
                  <a:pt x="0" y="0"/>
                </a:moveTo>
                <a:lnTo>
                  <a:pt x="5275385" y="0"/>
                </a:lnTo>
                <a:lnTo>
                  <a:pt x="5275385"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1" id="11"/>
          <p:cNvSpPr txBox="true"/>
          <p:nvPr/>
        </p:nvSpPr>
        <p:spPr>
          <a:xfrm rot="0">
            <a:off x="6683669" y="7600234"/>
            <a:ext cx="1433066" cy="580390"/>
          </a:xfrm>
          <a:prstGeom prst="rect">
            <a:avLst/>
          </a:prstGeom>
        </p:spPr>
        <p:txBody>
          <a:bodyPr anchor="t" rtlCol="false" tIns="0" lIns="0" bIns="0" rIns="0">
            <a:spAutoFit/>
          </a:bodyPr>
          <a:lstStyle/>
          <a:p>
            <a:pPr algn="ctr">
              <a:lnSpc>
                <a:spcPts val="4759"/>
              </a:lnSpc>
            </a:pPr>
            <a:r>
              <a:rPr lang="en-US" sz="3399">
                <a:solidFill>
                  <a:srgbClr val="000000"/>
                </a:solidFill>
                <a:latin typeface="Gagalin"/>
              </a:rPr>
              <a:t>mağdur</a:t>
            </a:r>
          </a:p>
        </p:txBody>
      </p:sp>
      <p:sp>
        <p:nvSpPr>
          <p:cNvPr name="TextBox 12" id="12"/>
          <p:cNvSpPr txBox="true"/>
          <p:nvPr/>
        </p:nvSpPr>
        <p:spPr>
          <a:xfrm rot="0">
            <a:off x="10114568" y="5333683"/>
            <a:ext cx="1170236" cy="580390"/>
          </a:xfrm>
          <a:prstGeom prst="rect">
            <a:avLst/>
          </a:prstGeom>
        </p:spPr>
        <p:txBody>
          <a:bodyPr anchor="t" rtlCol="false" tIns="0" lIns="0" bIns="0" rIns="0">
            <a:spAutoFit/>
          </a:bodyPr>
          <a:lstStyle/>
          <a:p>
            <a:pPr algn="ctr">
              <a:lnSpc>
                <a:spcPts val="4759"/>
              </a:lnSpc>
            </a:pPr>
            <a:r>
              <a:rPr lang="en-US" sz="3399">
                <a:solidFill>
                  <a:srgbClr val="000000"/>
                </a:solidFill>
                <a:latin typeface="Gagalin"/>
              </a:rPr>
              <a:t>Zorba</a:t>
            </a:r>
          </a:p>
        </p:txBody>
      </p:sp>
      <p:sp>
        <p:nvSpPr>
          <p:cNvPr name="TextBox 13" id="13"/>
          <p:cNvSpPr txBox="true"/>
          <p:nvPr/>
        </p:nvSpPr>
        <p:spPr>
          <a:xfrm rot="0">
            <a:off x="1050242" y="5590540"/>
            <a:ext cx="4462462" cy="580390"/>
          </a:xfrm>
          <a:prstGeom prst="rect">
            <a:avLst/>
          </a:prstGeom>
        </p:spPr>
        <p:txBody>
          <a:bodyPr anchor="t" rtlCol="false" tIns="0" lIns="0" bIns="0" rIns="0">
            <a:spAutoFit/>
          </a:bodyPr>
          <a:lstStyle/>
          <a:p>
            <a:pPr algn="ctr">
              <a:lnSpc>
                <a:spcPts val="4759"/>
              </a:lnSpc>
            </a:pPr>
            <a:r>
              <a:rPr lang="en-US" sz="3399">
                <a:solidFill>
                  <a:srgbClr val="000000"/>
                </a:solidFill>
                <a:latin typeface="Gagalin"/>
              </a:rPr>
              <a:t>hem zorba hem mağdur</a:t>
            </a:r>
          </a:p>
        </p:txBody>
      </p:sp>
      <p:sp>
        <p:nvSpPr>
          <p:cNvPr name="TextBox 14" id="14"/>
          <p:cNvSpPr txBox="true"/>
          <p:nvPr/>
        </p:nvSpPr>
        <p:spPr>
          <a:xfrm rot="0">
            <a:off x="13906348" y="9191625"/>
            <a:ext cx="1975396" cy="580390"/>
          </a:xfrm>
          <a:prstGeom prst="rect">
            <a:avLst/>
          </a:prstGeom>
        </p:spPr>
        <p:txBody>
          <a:bodyPr anchor="t" rtlCol="false" tIns="0" lIns="0" bIns="0" rIns="0">
            <a:spAutoFit/>
          </a:bodyPr>
          <a:lstStyle/>
          <a:p>
            <a:pPr algn="ctr">
              <a:lnSpc>
                <a:spcPts val="4759"/>
              </a:lnSpc>
            </a:pPr>
            <a:r>
              <a:rPr lang="en-US" sz="3399">
                <a:solidFill>
                  <a:srgbClr val="000000"/>
                </a:solidFill>
                <a:latin typeface="Gagalin"/>
              </a:rPr>
              <a:t>seyirciler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48" b="-38974"/>
            </a:stretch>
          </a:blipFill>
        </p:spPr>
      </p:sp>
      <p:sp>
        <p:nvSpPr>
          <p:cNvPr name="Freeform 3" id="3"/>
          <p:cNvSpPr/>
          <p:nvPr/>
        </p:nvSpPr>
        <p:spPr>
          <a:xfrm flipH="false" flipV="false" rot="0">
            <a:off x="-2965721" y="4089393"/>
            <a:ext cx="8022190" cy="9004499"/>
          </a:xfrm>
          <a:custGeom>
            <a:avLst/>
            <a:gdLst/>
            <a:ahLst/>
            <a:cxnLst/>
            <a:rect r="r" b="b" t="t" l="l"/>
            <a:pathLst>
              <a:path h="9004499" w="8022190">
                <a:moveTo>
                  <a:pt x="0" y="0"/>
                </a:moveTo>
                <a:lnTo>
                  <a:pt x="8022190" y="0"/>
                </a:lnTo>
                <a:lnTo>
                  <a:pt x="8022190" y="9004499"/>
                </a:lnTo>
                <a:lnTo>
                  <a:pt x="0" y="90044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708578">
            <a:off x="-1267102" y="6977379"/>
            <a:ext cx="3471112" cy="4126136"/>
          </a:xfrm>
          <a:custGeom>
            <a:avLst/>
            <a:gdLst/>
            <a:ahLst/>
            <a:cxnLst/>
            <a:rect r="r" b="b" t="t" l="l"/>
            <a:pathLst>
              <a:path h="4126136" w="3471112">
                <a:moveTo>
                  <a:pt x="0" y="0"/>
                </a:moveTo>
                <a:lnTo>
                  <a:pt x="3471111" y="0"/>
                </a:lnTo>
                <a:lnTo>
                  <a:pt x="3471111" y="4126135"/>
                </a:lnTo>
                <a:lnTo>
                  <a:pt x="0" y="41261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251088" y="2473772"/>
            <a:ext cx="3757756" cy="7531814"/>
            <a:chOff x="0" y="0"/>
            <a:chExt cx="5010341" cy="10042418"/>
          </a:xfrm>
        </p:grpSpPr>
        <p:grpSp>
          <p:nvGrpSpPr>
            <p:cNvPr name="Group 6" id="6"/>
            <p:cNvGrpSpPr/>
            <p:nvPr/>
          </p:nvGrpSpPr>
          <p:grpSpPr>
            <a:xfrm rot="0">
              <a:off x="2901" y="0"/>
              <a:ext cx="5007440" cy="10042418"/>
              <a:chOff x="0" y="0"/>
              <a:chExt cx="989124" cy="1983688"/>
            </a:xfrm>
          </p:grpSpPr>
          <p:sp>
            <p:nvSpPr>
              <p:cNvPr name="Freeform 7" id="7"/>
              <p:cNvSpPr/>
              <p:nvPr/>
            </p:nvSpPr>
            <p:spPr>
              <a:xfrm flipH="false" flipV="false" rot="0">
                <a:off x="0" y="0"/>
                <a:ext cx="989124" cy="1983688"/>
              </a:xfrm>
              <a:custGeom>
                <a:avLst/>
                <a:gdLst/>
                <a:ahLst/>
                <a:cxnLst/>
                <a:rect r="r" b="b" t="t" l="l"/>
                <a:pathLst>
                  <a:path h="1983688" w="989124">
                    <a:moveTo>
                      <a:pt x="0" y="0"/>
                    </a:moveTo>
                    <a:lnTo>
                      <a:pt x="989124" y="0"/>
                    </a:lnTo>
                    <a:lnTo>
                      <a:pt x="989124" y="1983688"/>
                    </a:lnTo>
                    <a:lnTo>
                      <a:pt x="0" y="1983688"/>
                    </a:lnTo>
                    <a:close/>
                  </a:path>
                </a:pathLst>
              </a:custGeom>
              <a:solidFill>
                <a:srgbClr val="FFFFFF">
                  <a:alpha val="40000"/>
                </a:srgbClr>
              </a:solidFill>
              <a:ln w="38100" cap="sq">
                <a:solidFill>
                  <a:srgbClr val="000000">
                    <a:alpha val="40000"/>
                  </a:srgbClr>
                </a:solidFill>
                <a:prstDash val="solid"/>
                <a:miter/>
              </a:ln>
            </p:spPr>
          </p:sp>
          <p:sp>
            <p:nvSpPr>
              <p:cNvPr name="TextBox 8" id="8"/>
              <p:cNvSpPr txBox="true"/>
              <p:nvPr/>
            </p:nvSpPr>
            <p:spPr>
              <a:xfrm>
                <a:off x="0" y="-38100"/>
                <a:ext cx="989124" cy="202178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5007440" cy="10042418"/>
              <a:chOff x="0" y="0"/>
              <a:chExt cx="989124" cy="1983688"/>
            </a:xfrm>
          </p:grpSpPr>
          <p:sp>
            <p:nvSpPr>
              <p:cNvPr name="Freeform 10" id="10"/>
              <p:cNvSpPr/>
              <p:nvPr/>
            </p:nvSpPr>
            <p:spPr>
              <a:xfrm flipH="false" flipV="false" rot="0">
                <a:off x="0" y="0"/>
                <a:ext cx="989124" cy="1983688"/>
              </a:xfrm>
              <a:custGeom>
                <a:avLst/>
                <a:gdLst/>
                <a:ahLst/>
                <a:cxnLst/>
                <a:rect r="r" b="b" t="t" l="l"/>
                <a:pathLst>
                  <a:path h="1983688" w="989124">
                    <a:moveTo>
                      <a:pt x="0" y="0"/>
                    </a:moveTo>
                    <a:lnTo>
                      <a:pt x="989124" y="0"/>
                    </a:lnTo>
                    <a:lnTo>
                      <a:pt x="989124" y="1983688"/>
                    </a:lnTo>
                    <a:lnTo>
                      <a:pt x="0" y="1983688"/>
                    </a:lnTo>
                    <a:close/>
                  </a:path>
                </a:pathLst>
              </a:custGeom>
              <a:solidFill>
                <a:srgbClr val="000000">
                  <a:alpha val="0"/>
                </a:srgbClr>
              </a:solidFill>
              <a:ln w="38100" cap="sq">
                <a:solidFill>
                  <a:srgbClr val="000000"/>
                </a:solidFill>
                <a:prstDash val="solid"/>
                <a:miter/>
              </a:ln>
            </p:spPr>
          </p:sp>
          <p:sp>
            <p:nvSpPr>
              <p:cNvPr name="TextBox 11" id="11"/>
              <p:cNvSpPr txBox="true"/>
              <p:nvPr/>
            </p:nvSpPr>
            <p:spPr>
              <a:xfrm>
                <a:off x="0" y="-38100"/>
                <a:ext cx="989124" cy="2021788"/>
              </a:xfrm>
              <a:prstGeom prst="rect">
                <a:avLst/>
              </a:prstGeom>
            </p:spPr>
            <p:txBody>
              <a:bodyPr anchor="ctr" rtlCol="false" tIns="50800" lIns="50800" bIns="50800" rIns="50800"/>
              <a:lstStyle/>
              <a:p>
                <a:pPr algn="ctr">
                  <a:lnSpc>
                    <a:spcPts val="2659"/>
                  </a:lnSpc>
                </a:pPr>
              </a:p>
            </p:txBody>
          </p:sp>
        </p:grpSp>
      </p:grpSp>
      <p:sp>
        <p:nvSpPr>
          <p:cNvPr name="Freeform 12" id="12"/>
          <p:cNvSpPr/>
          <p:nvPr/>
        </p:nvSpPr>
        <p:spPr>
          <a:xfrm flipH="false" flipV="false" rot="-10604382">
            <a:off x="13406245" y="-2401045"/>
            <a:ext cx="6912691" cy="7353926"/>
          </a:xfrm>
          <a:custGeom>
            <a:avLst/>
            <a:gdLst/>
            <a:ahLst/>
            <a:cxnLst/>
            <a:rect r="r" b="b" t="t" l="l"/>
            <a:pathLst>
              <a:path h="7353926" w="6912691">
                <a:moveTo>
                  <a:pt x="0" y="0"/>
                </a:moveTo>
                <a:lnTo>
                  <a:pt x="6912691" y="0"/>
                </a:lnTo>
                <a:lnTo>
                  <a:pt x="6912691" y="7353926"/>
                </a:lnTo>
                <a:lnTo>
                  <a:pt x="0" y="73539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964863">
            <a:off x="14680504" y="-713297"/>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1336813" y="1028700"/>
            <a:ext cx="11315166" cy="895350"/>
          </a:xfrm>
          <a:prstGeom prst="rect">
            <a:avLst/>
          </a:prstGeom>
        </p:spPr>
        <p:txBody>
          <a:bodyPr anchor="t" rtlCol="false" tIns="0" lIns="0" bIns="0" rIns="0">
            <a:spAutoFit/>
          </a:bodyPr>
          <a:lstStyle/>
          <a:p>
            <a:pPr marL="0" indent="0" lvl="0">
              <a:lnSpc>
                <a:spcPts val="7080"/>
              </a:lnSpc>
              <a:spcBef>
                <a:spcPct val="0"/>
              </a:spcBef>
            </a:pPr>
            <a:r>
              <a:rPr lang="en-US" sz="5900" spc="118">
                <a:solidFill>
                  <a:srgbClr val="000000"/>
                </a:solidFill>
                <a:latin typeface="Gagalin"/>
              </a:rPr>
              <a:t>ZORBALIKta yer alan gruplar</a:t>
            </a:r>
          </a:p>
        </p:txBody>
      </p:sp>
      <p:sp>
        <p:nvSpPr>
          <p:cNvPr name="TextBox 15" id="15"/>
          <p:cNvSpPr txBox="true"/>
          <p:nvPr/>
        </p:nvSpPr>
        <p:spPr>
          <a:xfrm rot="0">
            <a:off x="1251088" y="2701568"/>
            <a:ext cx="3669118" cy="7715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zorbalar:</a:t>
            </a:r>
          </a:p>
        </p:txBody>
      </p:sp>
      <p:sp>
        <p:nvSpPr>
          <p:cNvPr name="Freeform 16" id="16"/>
          <p:cNvSpPr/>
          <p:nvPr/>
        </p:nvSpPr>
        <p:spPr>
          <a:xfrm flipH="false" flipV="false" rot="3191312">
            <a:off x="10587496" y="-1345599"/>
            <a:ext cx="2539093" cy="2460612"/>
          </a:xfrm>
          <a:custGeom>
            <a:avLst/>
            <a:gdLst/>
            <a:ahLst/>
            <a:cxnLst/>
            <a:rect r="r" b="b" t="t" l="l"/>
            <a:pathLst>
              <a:path h="2460612" w="2539093">
                <a:moveTo>
                  <a:pt x="0" y="0"/>
                </a:moveTo>
                <a:lnTo>
                  <a:pt x="2539093" y="0"/>
                </a:lnTo>
                <a:lnTo>
                  <a:pt x="2539093" y="2460612"/>
                </a:lnTo>
                <a:lnTo>
                  <a:pt x="0" y="246061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7" id="17"/>
          <p:cNvGrpSpPr/>
          <p:nvPr/>
        </p:nvGrpSpPr>
        <p:grpSpPr>
          <a:xfrm rot="0">
            <a:off x="13426318" y="434604"/>
            <a:ext cx="4634514" cy="9852396"/>
            <a:chOff x="0" y="0"/>
            <a:chExt cx="6179352" cy="13136528"/>
          </a:xfrm>
        </p:grpSpPr>
        <p:grpSp>
          <p:nvGrpSpPr>
            <p:cNvPr name="Group 18" id="18"/>
            <p:cNvGrpSpPr/>
            <p:nvPr/>
          </p:nvGrpSpPr>
          <p:grpSpPr>
            <a:xfrm rot="0">
              <a:off x="3578" y="0"/>
              <a:ext cx="6175774" cy="13136528"/>
              <a:chOff x="0" y="0"/>
              <a:chExt cx="1219906" cy="2594870"/>
            </a:xfrm>
          </p:grpSpPr>
          <p:sp>
            <p:nvSpPr>
              <p:cNvPr name="Freeform 19" id="19"/>
              <p:cNvSpPr/>
              <p:nvPr/>
            </p:nvSpPr>
            <p:spPr>
              <a:xfrm flipH="false" flipV="false" rot="0">
                <a:off x="0" y="0"/>
                <a:ext cx="1219906" cy="2594870"/>
              </a:xfrm>
              <a:custGeom>
                <a:avLst/>
                <a:gdLst/>
                <a:ahLst/>
                <a:cxnLst/>
                <a:rect r="r" b="b" t="t" l="l"/>
                <a:pathLst>
                  <a:path h="2594870" w="1219906">
                    <a:moveTo>
                      <a:pt x="0" y="0"/>
                    </a:moveTo>
                    <a:lnTo>
                      <a:pt x="1219906" y="0"/>
                    </a:lnTo>
                    <a:lnTo>
                      <a:pt x="1219906" y="2594870"/>
                    </a:lnTo>
                    <a:lnTo>
                      <a:pt x="0" y="2594870"/>
                    </a:lnTo>
                    <a:close/>
                  </a:path>
                </a:pathLst>
              </a:custGeom>
              <a:solidFill>
                <a:srgbClr val="FFFFFF">
                  <a:alpha val="40000"/>
                </a:srgbClr>
              </a:solidFill>
              <a:ln w="38100" cap="sq">
                <a:solidFill>
                  <a:srgbClr val="000000">
                    <a:alpha val="40000"/>
                  </a:srgbClr>
                </a:solidFill>
                <a:prstDash val="solid"/>
                <a:miter/>
              </a:ln>
            </p:spPr>
          </p:sp>
          <p:sp>
            <p:nvSpPr>
              <p:cNvPr name="TextBox 20" id="20"/>
              <p:cNvSpPr txBox="true"/>
              <p:nvPr/>
            </p:nvSpPr>
            <p:spPr>
              <a:xfrm>
                <a:off x="0" y="-38100"/>
                <a:ext cx="1219906" cy="263297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0" y="0"/>
              <a:ext cx="6175774" cy="13136528"/>
              <a:chOff x="0" y="0"/>
              <a:chExt cx="1219906" cy="2594870"/>
            </a:xfrm>
          </p:grpSpPr>
          <p:sp>
            <p:nvSpPr>
              <p:cNvPr name="Freeform 22" id="22"/>
              <p:cNvSpPr/>
              <p:nvPr/>
            </p:nvSpPr>
            <p:spPr>
              <a:xfrm flipH="false" flipV="false" rot="0">
                <a:off x="0" y="0"/>
                <a:ext cx="1219906" cy="2594870"/>
              </a:xfrm>
              <a:custGeom>
                <a:avLst/>
                <a:gdLst/>
                <a:ahLst/>
                <a:cxnLst/>
                <a:rect r="r" b="b" t="t" l="l"/>
                <a:pathLst>
                  <a:path h="2594870" w="1219906">
                    <a:moveTo>
                      <a:pt x="0" y="0"/>
                    </a:moveTo>
                    <a:lnTo>
                      <a:pt x="1219906" y="0"/>
                    </a:lnTo>
                    <a:lnTo>
                      <a:pt x="1219906" y="2594870"/>
                    </a:lnTo>
                    <a:lnTo>
                      <a:pt x="0" y="2594870"/>
                    </a:lnTo>
                    <a:close/>
                  </a:path>
                </a:pathLst>
              </a:custGeom>
              <a:solidFill>
                <a:srgbClr val="000000">
                  <a:alpha val="0"/>
                </a:srgbClr>
              </a:solidFill>
              <a:ln w="38100" cap="sq">
                <a:solidFill>
                  <a:srgbClr val="000000"/>
                </a:solidFill>
                <a:prstDash val="solid"/>
                <a:miter/>
              </a:ln>
            </p:spPr>
          </p:sp>
          <p:sp>
            <p:nvSpPr>
              <p:cNvPr name="TextBox 23" id="23"/>
              <p:cNvSpPr txBox="true"/>
              <p:nvPr/>
            </p:nvSpPr>
            <p:spPr>
              <a:xfrm>
                <a:off x="0" y="-38100"/>
                <a:ext cx="1219906" cy="2632970"/>
              </a:xfrm>
              <a:prstGeom prst="rect">
                <a:avLst/>
              </a:prstGeom>
            </p:spPr>
            <p:txBody>
              <a:bodyPr anchor="ctr" rtlCol="false" tIns="50800" lIns="50800" bIns="50800" rIns="50800"/>
              <a:lstStyle/>
              <a:p>
                <a:pPr algn="ctr">
                  <a:lnSpc>
                    <a:spcPts val="2659"/>
                  </a:lnSpc>
                </a:pPr>
              </a:p>
            </p:txBody>
          </p:sp>
        </p:grpSp>
      </p:grpSp>
      <p:sp>
        <p:nvSpPr>
          <p:cNvPr name="TextBox 24" id="24"/>
          <p:cNvSpPr txBox="true"/>
          <p:nvPr/>
        </p:nvSpPr>
        <p:spPr>
          <a:xfrm rot="0">
            <a:off x="13643236" y="1258378"/>
            <a:ext cx="4200678" cy="7715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Seyirciler: </a:t>
            </a:r>
          </a:p>
        </p:txBody>
      </p:sp>
      <p:grpSp>
        <p:nvGrpSpPr>
          <p:cNvPr name="Group 25" id="25"/>
          <p:cNvGrpSpPr/>
          <p:nvPr/>
        </p:nvGrpSpPr>
        <p:grpSpPr>
          <a:xfrm rot="0">
            <a:off x="9471450" y="2473772"/>
            <a:ext cx="3633931" cy="7531814"/>
            <a:chOff x="0" y="0"/>
            <a:chExt cx="4845241" cy="10042418"/>
          </a:xfrm>
        </p:grpSpPr>
        <p:grpSp>
          <p:nvGrpSpPr>
            <p:cNvPr name="Group 26" id="26"/>
            <p:cNvGrpSpPr/>
            <p:nvPr/>
          </p:nvGrpSpPr>
          <p:grpSpPr>
            <a:xfrm rot="0">
              <a:off x="2806" y="0"/>
              <a:ext cx="4842436" cy="10042418"/>
              <a:chOff x="0" y="0"/>
              <a:chExt cx="956531" cy="1983688"/>
            </a:xfrm>
          </p:grpSpPr>
          <p:sp>
            <p:nvSpPr>
              <p:cNvPr name="Freeform 27" id="27"/>
              <p:cNvSpPr/>
              <p:nvPr/>
            </p:nvSpPr>
            <p:spPr>
              <a:xfrm flipH="false" flipV="false" rot="0">
                <a:off x="0" y="0"/>
                <a:ext cx="956531" cy="1983688"/>
              </a:xfrm>
              <a:custGeom>
                <a:avLst/>
                <a:gdLst/>
                <a:ahLst/>
                <a:cxnLst/>
                <a:rect r="r" b="b" t="t" l="l"/>
                <a:pathLst>
                  <a:path h="1983688" w="956531">
                    <a:moveTo>
                      <a:pt x="0" y="0"/>
                    </a:moveTo>
                    <a:lnTo>
                      <a:pt x="956531" y="0"/>
                    </a:lnTo>
                    <a:lnTo>
                      <a:pt x="956531" y="1983688"/>
                    </a:lnTo>
                    <a:lnTo>
                      <a:pt x="0" y="1983688"/>
                    </a:lnTo>
                    <a:close/>
                  </a:path>
                </a:pathLst>
              </a:custGeom>
              <a:solidFill>
                <a:srgbClr val="FFFFFF">
                  <a:alpha val="40000"/>
                </a:srgbClr>
              </a:solidFill>
              <a:ln w="38100" cap="sq">
                <a:solidFill>
                  <a:srgbClr val="000000">
                    <a:alpha val="40000"/>
                  </a:srgbClr>
                </a:solidFill>
                <a:prstDash val="solid"/>
                <a:miter/>
              </a:ln>
            </p:spPr>
          </p:sp>
          <p:sp>
            <p:nvSpPr>
              <p:cNvPr name="TextBox 28" id="28"/>
              <p:cNvSpPr txBox="true"/>
              <p:nvPr/>
            </p:nvSpPr>
            <p:spPr>
              <a:xfrm>
                <a:off x="0" y="-38100"/>
                <a:ext cx="956531" cy="2021788"/>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0" y="0"/>
              <a:ext cx="4842436" cy="10042418"/>
              <a:chOff x="0" y="0"/>
              <a:chExt cx="956531" cy="1983688"/>
            </a:xfrm>
          </p:grpSpPr>
          <p:sp>
            <p:nvSpPr>
              <p:cNvPr name="Freeform 30" id="30"/>
              <p:cNvSpPr/>
              <p:nvPr/>
            </p:nvSpPr>
            <p:spPr>
              <a:xfrm flipH="false" flipV="false" rot="0">
                <a:off x="0" y="0"/>
                <a:ext cx="956531" cy="1983688"/>
              </a:xfrm>
              <a:custGeom>
                <a:avLst/>
                <a:gdLst/>
                <a:ahLst/>
                <a:cxnLst/>
                <a:rect r="r" b="b" t="t" l="l"/>
                <a:pathLst>
                  <a:path h="1983688" w="956531">
                    <a:moveTo>
                      <a:pt x="0" y="0"/>
                    </a:moveTo>
                    <a:lnTo>
                      <a:pt x="956531" y="0"/>
                    </a:lnTo>
                    <a:lnTo>
                      <a:pt x="956531" y="1983688"/>
                    </a:lnTo>
                    <a:lnTo>
                      <a:pt x="0" y="1983688"/>
                    </a:lnTo>
                    <a:close/>
                  </a:path>
                </a:pathLst>
              </a:custGeom>
              <a:solidFill>
                <a:srgbClr val="000000">
                  <a:alpha val="0"/>
                </a:srgbClr>
              </a:solidFill>
              <a:ln w="38100" cap="sq">
                <a:solidFill>
                  <a:srgbClr val="000000"/>
                </a:solidFill>
                <a:prstDash val="solid"/>
                <a:miter/>
              </a:ln>
            </p:spPr>
          </p:sp>
          <p:sp>
            <p:nvSpPr>
              <p:cNvPr name="TextBox 31" id="31"/>
              <p:cNvSpPr txBox="true"/>
              <p:nvPr/>
            </p:nvSpPr>
            <p:spPr>
              <a:xfrm>
                <a:off x="0" y="-38100"/>
                <a:ext cx="956531" cy="2021788"/>
              </a:xfrm>
              <a:prstGeom prst="rect">
                <a:avLst/>
              </a:prstGeom>
            </p:spPr>
            <p:txBody>
              <a:bodyPr anchor="ctr" rtlCol="false" tIns="50800" lIns="50800" bIns="50800" rIns="50800"/>
              <a:lstStyle/>
              <a:p>
                <a:pPr algn="ctr">
                  <a:lnSpc>
                    <a:spcPts val="2659"/>
                  </a:lnSpc>
                </a:pPr>
              </a:p>
            </p:txBody>
          </p:sp>
        </p:grpSp>
      </p:grpSp>
      <p:sp>
        <p:nvSpPr>
          <p:cNvPr name="TextBox 32" id="32"/>
          <p:cNvSpPr txBox="true"/>
          <p:nvPr/>
        </p:nvSpPr>
        <p:spPr>
          <a:xfrm rot="0">
            <a:off x="9448800" y="2806343"/>
            <a:ext cx="3840468" cy="2638425"/>
          </a:xfrm>
          <a:prstGeom prst="rect">
            <a:avLst/>
          </a:prstGeom>
        </p:spPr>
        <p:txBody>
          <a:bodyPr anchor="t" rtlCol="false" tIns="0" lIns="0" bIns="0" rIns="0">
            <a:spAutoFit/>
          </a:bodyPr>
          <a:lstStyle/>
          <a:p>
            <a:pPr algn="ctr">
              <a:lnSpc>
                <a:spcPts val="5174"/>
              </a:lnSpc>
            </a:pPr>
            <a:r>
              <a:rPr lang="en-US" sz="4500" spc="225">
                <a:solidFill>
                  <a:srgbClr val="000000"/>
                </a:solidFill>
                <a:latin typeface="Gagalin"/>
              </a:rPr>
              <a:t>Hem Zorba hem de Mağdur Olanlar:</a:t>
            </a:r>
          </a:p>
        </p:txBody>
      </p:sp>
      <p:grpSp>
        <p:nvGrpSpPr>
          <p:cNvPr name="Group 33" id="33"/>
          <p:cNvGrpSpPr/>
          <p:nvPr/>
        </p:nvGrpSpPr>
        <p:grpSpPr>
          <a:xfrm rot="0">
            <a:off x="5361269" y="2473772"/>
            <a:ext cx="3633931" cy="7531814"/>
            <a:chOff x="0" y="0"/>
            <a:chExt cx="4845241" cy="10042418"/>
          </a:xfrm>
        </p:grpSpPr>
        <p:grpSp>
          <p:nvGrpSpPr>
            <p:cNvPr name="Group 34" id="34"/>
            <p:cNvGrpSpPr/>
            <p:nvPr/>
          </p:nvGrpSpPr>
          <p:grpSpPr>
            <a:xfrm rot="0">
              <a:off x="2806" y="0"/>
              <a:ext cx="4842436" cy="10042418"/>
              <a:chOff x="0" y="0"/>
              <a:chExt cx="956531" cy="1983688"/>
            </a:xfrm>
          </p:grpSpPr>
          <p:sp>
            <p:nvSpPr>
              <p:cNvPr name="Freeform 35" id="35"/>
              <p:cNvSpPr/>
              <p:nvPr/>
            </p:nvSpPr>
            <p:spPr>
              <a:xfrm flipH="false" flipV="false" rot="0">
                <a:off x="0" y="0"/>
                <a:ext cx="956531" cy="1983688"/>
              </a:xfrm>
              <a:custGeom>
                <a:avLst/>
                <a:gdLst/>
                <a:ahLst/>
                <a:cxnLst/>
                <a:rect r="r" b="b" t="t" l="l"/>
                <a:pathLst>
                  <a:path h="1983688" w="956531">
                    <a:moveTo>
                      <a:pt x="0" y="0"/>
                    </a:moveTo>
                    <a:lnTo>
                      <a:pt x="956531" y="0"/>
                    </a:lnTo>
                    <a:lnTo>
                      <a:pt x="956531" y="1983688"/>
                    </a:lnTo>
                    <a:lnTo>
                      <a:pt x="0" y="1983688"/>
                    </a:lnTo>
                    <a:close/>
                  </a:path>
                </a:pathLst>
              </a:custGeom>
              <a:solidFill>
                <a:srgbClr val="FFFFFF">
                  <a:alpha val="40000"/>
                </a:srgbClr>
              </a:solidFill>
              <a:ln w="38100" cap="sq">
                <a:solidFill>
                  <a:srgbClr val="000000">
                    <a:alpha val="40000"/>
                  </a:srgbClr>
                </a:solidFill>
                <a:prstDash val="solid"/>
                <a:miter/>
              </a:ln>
            </p:spPr>
          </p:sp>
          <p:sp>
            <p:nvSpPr>
              <p:cNvPr name="TextBox 36" id="36"/>
              <p:cNvSpPr txBox="true"/>
              <p:nvPr/>
            </p:nvSpPr>
            <p:spPr>
              <a:xfrm>
                <a:off x="0" y="-38100"/>
                <a:ext cx="956531" cy="2021788"/>
              </a:xfrm>
              <a:prstGeom prst="rect">
                <a:avLst/>
              </a:prstGeom>
            </p:spPr>
            <p:txBody>
              <a:bodyPr anchor="ctr" rtlCol="false" tIns="50800" lIns="50800" bIns="50800" rIns="50800"/>
              <a:lstStyle/>
              <a:p>
                <a:pPr algn="ctr">
                  <a:lnSpc>
                    <a:spcPts val="2659"/>
                  </a:lnSpc>
                </a:pPr>
              </a:p>
            </p:txBody>
          </p:sp>
        </p:grpSp>
        <p:grpSp>
          <p:nvGrpSpPr>
            <p:cNvPr name="Group 37" id="37"/>
            <p:cNvGrpSpPr/>
            <p:nvPr/>
          </p:nvGrpSpPr>
          <p:grpSpPr>
            <a:xfrm rot="0">
              <a:off x="0" y="0"/>
              <a:ext cx="4842436" cy="10042418"/>
              <a:chOff x="0" y="0"/>
              <a:chExt cx="956531" cy="1983688"/>
            </a:xfrm>
          </p:grpSpPr>
          <p:sp>
            <p:nvSpPr>
              <p:cNvPr name="Freeform 38" id="38"/>
              <p:cNvSpPr/>
              <p:nvPr/>
            </p:nvSpPr>
            <p:spPr>
              <a:xfrm flipH="false" flipV="false" rot="0">
                <a:off x="0" y="0"/>
                <a:ext cx="956531" cy="1983688"/>
              </a:xfrm>
              <a:custGeom>
                <a:avLst/>
                <a:gdLst/>
                <a:ahLst/>
                <a:cxnLst/>
                <a:rect r="r" b="b" t="t" l="l"/>
                <a:pathLst>
                  <a:path h="1983688" w="956531">
                    <a:moveTo>
                      <a:pt x="0" y="0"/>
                    </a:moveTo>
                    <a:lnTo>
                      <a:pt x="956531" y="0"/>
                    </a:lnTo>
                    <a:lnTo>
                      <a:pt x="956531" y="1983688"/>
                    </a:lnTo>
                    <a:lnTo>
                      <a:pt x="0" y="1983688"/>
                    </a:lnTo>
                    <a:close/>
                  </a:path>
                </a:pathLst>
              </a:custGeom>
              <a:solidFill>
                <a:srgbClr val="000000">
                  <a:alpha val="0"/>
                </a:srgbClr>
              </a:solidFill>
              <a:ln w="38100" cap="sq">
                <a:solidFill>
                  <a:srgbClr val="000000"/>
                </a:solidFill>
                <a:prstDash val="solid"/>
                <a:miter/>
              </a:ln>
            </p:spPr>
          </p:sp>
          <p:sp>
            <p:nvSpPr>
              <p:cNvPr name="TextBox 39" id="39"/>
              <p:cNvSpPr txBox="true"/>
              <p:nvPr/>
            </p:nvSpPr>
            <p:spPr>
              <a:xfrm>
                <a:off x="0" y="-38100"/>
                <a:ext cx="956531" cy="2021788"/>
              </a:xfrm>
              <a:prstGeom prst="rect">
                <a:avLst/>
              </a:prstGeom>
            </p:spPr>
            <p:txBody>
              <a:bodyPr anchor="ctr" rtlCol="false" tIns="50800" lIns="50800" bIns="50800" rIns="50800"/>
              <a:lstStyle/>
              <a:p>
                <a:pPr algn="ctr">
                  <a:lnSpc>
                    <a:spcPts val="2659"/>
                  </a:lnSpc>
                </a:pPr>
              </a:p>
            </p:txBody>
          </p:sp>
        </p:grpSp>
      </p:grpSp>
      <p:sp>
        <p:nvSpPr>
          <p:cNvPr name="TextBox 40" id="40"/>
          <p:cNvSpPr txBox="true"/>
          <p:nvPr/>
        </p:nvSpPr>
        <p:spPr>
          <a:xfrm rot="0">
            <a:off x="5474882" y="2758718"/>
            <a:ext cx="3669118" cy="771525"/>
          </a:xfrm>
          <a:prstGeom prst="rect">
            <a:avLst/>
          </a:prstGeom>
        </p:spPr>
        <p:txBody>
          <a:bodyPr anchor="t" rtlCol="false" tIns="0" lIns="0" bIns="0" rIns="0">
            <a:spAutoFit/>
          </a:bodyPr>
          <a:lstStyle/>
          <a:p>
            <a:pPr algn="ctr">
              <a:lnSpc>
                <a:spcPts val="6299"/>
              </a:lnSpc>
            </a:pPr>
            <a:r>
              <a:rPr lang="en-US" sz="4500" spc="225">
                <a:solidFill>
                  <a:srgbClr val="000000"/>
                </a:solidFill>
                <a:latin typeface="Gagalin"/>
              </a:rPr>
              <a:t>Mağdurlar: </a:t>
            </a:r>
          </a:p>
        </p:txBody>
      </p:sp>
      <p:sp>
        <p:nvSpPr>
          <p:cNvPr name="TextBox 41" id="41"/>
          <p:cNvSpPr txBox="true"/>
          <p:nvPr/>
        </p:nvSpPr>
        <p:spPr>
          <a:xfrm rot="0">
            <a:off x="1535415" y="3956043"/>
            <a:ext cx="3370111" cy="4772026"/>
          </a:xfrm>
          <a:prstGeom prst="rect">
            <a:avLst/>
          </a:prstGeom>
        </p:spPr>
        <p:txBody>
          <a:bodyPr anchor="t" rtlCol="false" tIns="0" lIns="0" bIns="0" rIns="0">
            <a:spAutoFit/>
          </a:bodyPr>
          <a:lstStyle/>
          <a:p>
            <a:pPr algn="l">
              <a:lnSpc>
                <a:spcPts val="4199"/>
              </a:lnSpc>
            </a:pPr>
            <a:r>
              <a:rPr lang="en-US" sz="2999" spc="149">
                <a:solidFill>
                  <a:srgbClr val="000000"/>
                </a:solidFill>
                <a:latin typeface="Agrandir"/>
              </a:rPr>
              <a:t>İstemli olarak bir süre boyunca, bir veya daha fazla kişiyi rahatsız edecek olumsuz davranışlarda bulunan öğrenciler.</a:t>
            </a:r>
          </a:p>
        </p:txBody>
      </p:sp>
      <p:sp>
        <p:nvSpPr>
          <p:cNvPr name="TextBox 42" id="42"/>
          <p:cNvSpPr txBox="true"/>
          <p:nvPr/>
        </p:nvSpPr>
        <p:spPr>
          <a:xfrm rot="0">
            <a:off x="5619505" y="3951222"/>
            <a:ext cx="3213769" cy="5295901"/>
          </a:xfrm>
          <a:prstGeom prst="rect">
            <a:avLst/>
          </a:prstGeom>
        </p:spPr>
        <p:txBody>
          <a:bodyPr anchor="t" rtlCol="false" tIns="0" lIns="0" bIns="0" rIns="0">
            <a:spAutoFit/>
          </a:bodyPr>
          <a:lstStyle/>
          <a:p>
            <a:pPr algn="l">
              <a:lnSpc>
                <a:spcPts val="4199"/>
              </a:lnSpc>
            </a:pPr>
            <a:r>
              <a:rPr lang="en-US" sz="2999" spc="149">
                <a:solidFill>
                  <a:srgbClr val="000000"/>
                </a:solidFill>
                <a:latin typeface="Agrandir"/>
              </a:rPr>
              <a:t>Düzenli olarak ve bir süre boyunca, bir veya daha fazla kişinin kendisini rahatsız eden olumsuz davranışlarına maruz kalan öğrenciler.</a:t>
            </a:r>
          </a:p>
        </p:txBody>
      </p:sp>
      <p:sp>
        <p:nvSpPr>
          <p:cNvPr name="TextBox 43" id="43"/>
          <p:cNvSpPr txBox="true"/>
          <p:nvPr/>
        </p:nvSpPr>
        <p:spPr>
          <a:xfrm rot="0">
            <a:off x="9656468" y="5636538"/>
            <a:ext cx="3263896" cy="4186556"/>
          </a:xfrm>
          <a:prstGeom prst="rect">
            <a:avLst/>
          </a:prstGeom>
        </p:spPr>
        <p:txBody>
          <a:bodyPr anchor="t" rtlCol="false" tIns="0" lIns="0" bIns="0" rIns="0">
            <a:spAutoFit/>
          </a:bodyPr>
          <a:lstStyle/>
          <a:p>
            <a:pPr>
              <a:lnSpc>
                <a:spcPts val="4199"/>
              </a:lnSpc>
            </a:pPr>
            <a:r>
              <a:rPr lang="en-US" sz="2999" spc="149">
                <a:solidFill>
                  <a:srgbClr val="000000"/>
                </a:solidFill>
                <a:latin typeface="Agrandir"/>
              </a:rPr>
              <a:t>Zaman zaman zorbalık yapan, bazen de başkalarının zorbalığına uğrayan gruplardır.</a:t>
            </a:r>
          </a:p>
          <a:p>
            <a:pPr algn="l">
              <a:lnSpc>
                <a:spcPts val="3639"/>
              </a:lnSpc>
            </a:pPr>
          </a:p>
        </p:txBody>
      </p:sp>
      <p:sp>
        <p:nvSpPr>
          <p:cNvPr name="TextBox 44" id="44"/>
          <p:cNvSpPr txBox="true"/>
          <p:nvPr/>
        </p:nvSpPr>
        <p:spPr>
          <a:xfrm rot="0">
            <a:off x="13708368" y="2143125"/>
            <a:ext cx="4233918" cy="7859395"/>
          </a:xfrm>
          <a:prstGeom prst="rect">
            <a:avLst/>
          </a:prstGeom>
        </p:spPr>
        <p:txBody>
          <a:bodyPr anchor="t" rtlCol="false" tIns="0" lIns="0" bIns="0" rIns="0">
            <a:spAutoFit/>
          </a:bodyPr>
          <a:lstStyle/>
          <a:p>
            <a:pPr>
              <a:lnSpc>
                <a:spcPts val="3079"/>
              </a:lnSpc>
            </a:pPr>
            <a:r>
              <a:rPr lang="en-US" sz="2199" spc="109">
                <a:solidFill>
                  <a:srgbClr val="000000"/>
                </a:solidFill>
                <a:latin typeface="Agrandir"/>
              </a:rPr>
              <a:t>Zorbalığa direk olarak karışmayan ama dışarıdan etki eden gruplardır. Seyirciler dört ayrı tipte sınıflandırılmıştır;</a:t>
            </a:r>
          </a:p>
          <a:p>
            <a:pPr>
              <a:lnSpc>
                <a:spcPts val="3079"/>
              </a:lnSpc>
            </a:pPr>
            <a:r>
              <a:rPr lang="en-US" sz="2199" spc="109">
                <a:solidFill>
                  <a:srgbClr val="000000"/>
                </a:solidFill>
                <a:latin typeface="Agrandir Bold"/>
              </a:rPr>
              <a:t>Pekiştiriciler;</a:t>
            </a:r>
            <a:r>
              <a:rPr lang="en-US" sz="2199" spc="109">
                <a:solidFill>
                  <a:srgbClr val="000000"/>
                </a:solidFill>
                <a:latin typeface="Agrandir"/>
              </a:rPr>
              <a:t> aktif seyirci rolünde zorbayı çeşitli şekillerde kışkırtmaktadır.</a:t>
            </a:r>
          </a:p>
          <a:p>
            <a:pPr>
              <a:lnSpc>
                <a:spcPts val="3079"/>
              </a:lnSpc>
            </a:pPr>
            <a:r>
              <a:rPr lang="en-US" sz="2199" spc="109">
                <a:solidFill>
                  <a:srgbClr val="000000"/>
                </a:solidFill>
                <a:latin typeface="Agrandir Bold"/>
              </a:rPr>
              <a:t>Pasif izleyiciler; </a:t>
            </a:r>
            <a:r>
              <a:rPr lang="en-US" sz="2199" spc="109">
                <a:solidFill>
                  <a:srgbClr val="000000"/>
                </a:solidFill>
                <a:latin typeface="Agrandir"/>
              </a:rPr>
              <a:t>olan biteni görmüyormuşçasına davranmaktadırlar.</a:t>
            </a:r>
          </a:p>
          <a:p>
            <a:pPr>
              <a:lnSpc>
                <a:spcPts val="3079"/>
              </a:lnSpc>
            </a:pPr>
            <a:r>
              <a:rPr lang="en-US" sz="2199" spc="109">
                <a:solidFill>
                  <a:srgbClr val="000000"/>
                </a:solidFill>
                <a:latin typeface="Agrandir Bold"/>
              </a:rPr>
              <a:t>Asistan tip seyirciler;</a:t>
            </a:r>
            <a:r>
              <a:rPr lang="en-US" sz="2199" spc="109">
                <a:solidFill>
                  <a:srgbClr val="000000"/>
                </a:solidFill>
                <a:latin typeface="Agrandir"/>
              </a:rPr>
              <a:t> fiziksel olarak zorbaya yardım etmekte, bir nevi yardımcı rolünü üstlenmektedirler.</a:t>
            </a:r>
          </a:p>
          <a:p>
            <a:pPr algn="l">
              <a:lnSpc>
                <a:spcPts val="3079"/>
              </a:lnSpc>
            </a:pPr>
            <a:r>
              <a:rPr lang="en-US" sz="2199" spc="109">
                <a:solidFill>
                  <a:srgbClr val="000000"/>
                </a:solidFill>
                <a:latin typeface="Agrandir Bold"/>
              </a:rPr>
              <a:t>Savunucu seyirciler;</a:t>
            </a:r>
            <a:r>
              <a:rPr lang="en-US" sz="2199" spc="109">
                <a:solidFill>
                  <a:srgbClr val="000000"/>
                </a:solidFill>
                <a:latin typeface="Agrandir"/>
              </a:rPr>
              <a:t> kurbana yardım etmeye çalışıp zorbayla yüzleşebilen öğrencilerdir.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DAF9-wneW5Y</dc:identifier>
  <dcterms:modified xsi:type="dcterms:W3CDTF">2011-08-01T06:04:30Z</dcterms:modified>
  <cp:revision>1</cp:revision>
  <dc:title>akran zorbalığı</dc:title>
</cp:coreProperties>
</file>