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</p:sldIdLst>
  <p:sldSz cx="18288000" cy="10287000"/>
  <p:notesSz cx="6858000" cy="9144000"/>
  <p:embeddedFontLst>
    <p:embeddedFont>
      <p:font typeface="Source Sans Pro" charset="1" panose="020B0503030403020204"/>
      <p:regular r:id="rId6"/>
    </p:embeddedFont>
    <p:embeddedFont>
      <p:font typeface="Source Sans Pro Bold" charset="1" panose="020B0703030403020204"/>
      <p:regular r:id="rId7"/>
    </p:embeddedFont>
    <p:embeddedFont>
      <p:font typeface="Source Sans Pro Italics" charset="1" panose="020B0503030403090204"/>
      <p:regular r:id="rId8"/>
    </p:embeddedFont>
    <p:embeddedFont>
      <p:font typeface="Source Sans Pro Bold Italics" charset="1" panose="020B0703030403090204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Accidental Fun" charset="1" panose="00000500000000000000"/>
      <p:regular r:id="rId14"/>
    </p:embeddedFont>
    <p:embeddedFont>
      <p:font typeface="Adaptable" charset="1" panose="00000500000000000000"/>
      <p:regular r:id="rId15"/>
    </p:embeddedFont>
    <p:embeddedFont>
      <p:font typeface="Sriracha" charset="1" panose="0000050000000000000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slides/slide1.xml" Type="http://schemas.openxmlformats.org/officeDocument/2006/relationships/slide"/><Relationship Id="rId18" Target="slides/slide2.xml" Type="http://schemas.openxmlformats.org/officeDocument/2006/relationships/slide"/><Relationship Id="rId19" Target="slides/slide3.xml" Type="http://schemas.openxmlformats.org/officeDocument/2006/relationships/slide"/><Relationship Id="rId2" Target="presProps.xml" Type="http://schemas.openxmlformats.org/officeDocument/2006/relationships/presProps"/><Relationship Id="rId20" Target="slides/slide4.xml" Type="http://schemas.openxmlformats.org/officeDocument/2006/relationships/slide"/><Relationship Id="rId21" Target="slides/slide5.xml" Type="http://schemas.openxmlformats.org/officeDocument/2006/relationships/slide"/><Relationship Id="rId22" Target="slides/slide6.xml" Type="http://schemas.openxmlformats.org/officeDocument/2006/relationships/slide"/><Relationship Id="rId23" Target="slides/slide7.xml" Type="http://schemas.openxmlformats.org/officeDocument/2006/relationships/slide"/><Relationship Id="rId24" Target="slides/slide8.xml" Type="http://schemas.openxmlformats.org/officeDocument/2006/relationships/slide"/><Relationship Id="rId25" Target="slides/slide9.xml" Type="http://schemas.openxmlformats.org/officeDocument/2006/relationships/slide"/><Relationship Id="rId26" Target="slides/slide10.xml" Type="http://schemas.openxmlformats.org/officeDocument/2006/relationships/slide"/><Relationship Id="rId27" Target="slides/slide11.xml" Type="http://schemas.openxmlformats.org/officeDocument/2006/relationships/slide"/><Relationship Id="rId28" Target="slides/slide12.xml" Type="http://schemas.openxmlformats.org/officeDocument/2006/relationships/slide"/><Relationship Id="rId29" Target="slides/slide13.xml" Type="http://schemas.openxmlformats.org/officeDocument/2006/relationships/slide"/><Relationship Id="rId3" Target="viewProps.xml" Type="http://schemas.openxmlformats.org/officeDocument/2006/relationships/viewProps"/><Relationship Id="rId30" Target="slides/slide14.xml" Type="http://schemas.openxmlformats.org/officeDocument/2006/relationships/slide"/><Relationship Id="rId31" Target="slides/slide15.xml" Type="http://schemas.openxmlformats.org/officeDocument/2006/relationships/slide"/><Relationship Id="rId32" Target="slides/slide16.xml" Type="http://schemas.openxmlformats.org/officeDocument/2006/relationships/slide"/><Relationship Id="rId33" Target="slides/slide17.xml" Type="http://schemas.openxmlformats.org/officeDocument/2006/relationships/slide"/><Relationship Id="rId34" Target="slides/slide18.xml" Type="http://schemas.openxmlformats.org/officeDocument/2006/relationships/slide"/><Relationship Id="rId35" Target="slides/slide19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Relationship Id="rId3" Target="../media/image31.svg" Type="http://schemas.openxmlformats.org/officeDocument/2006/relationships/image"/><Relationship Id="rId4" Target="../media/image52.png" Type="http://schemas.openxmlformats.org/officeDocument/2006/relationships/image"/><Relationship Id="rId5" Target="../media/image53.svg" Type="http://schemas.openxmlformats.org/officeDocument/2006/relationships/image"/><Relationship Id="rId6" Target="../media/image24.png" Type="http://schemas.openxmlformats.org/officeDocument/2006/relationships/image"/><Relationship Id="rId7" Target="../media/image25.svg" Type="http://schemas.openxmlformats.org/officeDocument/2006/relationships/image"/><Relationship Id="rId8" Target="../media/image1.png" Type="http://schemas.openxmlformats.org/officeDocument/2006/relationships/image"/><Relationship Id="rId9" Target="../media/image2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8.png" Type="http://schemas.openxmlformats.org/officeDocument/2006/relationships/image"/><Relationship Id="rId5" Target="../media/image59.svg" Type="http://schemas.openxmlformats.org/officeDocument/2006/relationships/image"/><Relationship Id="rId6" Target="../media/image56.png" Type="http://schemas.openxmlformats.org/officeDocument/2006/relationships/image"/><Relationship Id="rId7" Target="../media/image57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8.png" Type="http://schemas.openxmlformats.org/officeDocument/2006/relationships/image"/><Relationship Id="rId5" Target="../media/image59.svg" Type="http://schemas.openxmlformats.org/officeDocument/2006/relationships/image"/><Relationship Id="rId6" Target="../media/image56.png" Type="http://schemas.openxmlformats.org/officeDocument/2006/relationships/image"/><Relationship Id="rId7" Target="../media/image57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0.png" Type="http://schemas.openxmlformats.org/officeDocument/2006/relationships/image"/><Relationship Id="rId3" Target="../media/image61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62.png" Type="http://schemas.openxmlformats.org/officeDocument/2006/relationships/image"/><Relationship Id="rId7" Target="../media/image63.svg" Type="http://schemas.openxmlformats.org/officeDocument/2006/relationships/image"/><Relationship Id="rId8" Target="../media/image56.png" Type="http://schemas.openxmlformats.org/officeDocument/2006/relationships/image"/><Relationship Id="rId9" Target="../media/image57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0.png" Type="http://schemas.openxmlformats.org/officeDocument/2006/relationships/image"/><Relationship Id="rId3" Target="../media/image61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62.png" Type="http://schemas.openxmlformats.org/officeDocument/2006/relationships/image"/><Relationship Id="rId7" Target="../media/image63.svg" Type="http://schemas.openxmlformats.org/officeDocument/2006/relationships/image"/><Relationship Id="rId8" Target="../media/image56.png" Type="http://schemas.openxmlformats.org/officeDocument/2006/relationships/image"/><Relationship Id="rId9" Target="../media/image57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4.png" Type="http://schemas.openxmlformats.org/officeDocument/2006/relationships/image"/><Relationship Id="rId3" Target="../media/image55.svg" Type="http://schemas.openxmlformats.org/officeDocument/2006/relationships/image"/><Relationship Id="rId4" Target="../media/image56.png" Type="http://schemas.openxmlformats.org/officeDocument/2006/relationships/image"/><Relationship Id="rId5" Target="../media/image57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4.png" Type="http://schemas.openxmlformats.org/officeDocument/2006/relationships/image"/><Relationship Id="rId3" Target="../media/image55.svg" Type="http://schemas.openxmlformats.org/officeDocument/2006/relationships/image"/><Relationship Id="rId4" Target="../media/image56.png" Type="http://schemas.openxmlformats.org/officeDocument/2006/relationships/image"/><Relationship Id="rId5" Target="../media/image57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Relationship Id="rId3" Target="../media/image31.svg" Type="http://schemas.openxmlformats.org/officeDocument/2006/relationships/image"/><Relationship Id="rId4" Target="../media/image24.png" Type="http://schemas.openxmlformats.org/officeDocument/2006/relationships/image"/><Relationship Id="rId5" Target="../media/image25.svg" Type="http://schemas.openxmlformats.org/officeDocument/2006/relationships/image"/><Relationship Id="rId6" Target="../media/image52.png" Type="http://schemas.openxmlformats.org/officeDocument/2006/relationships/image"/><Relationship Id="rId7" Target="../media/image53.svg" Type="http://schemas.openxmlformats.org/officeDocument/2006/relationships/image"/><Relationship Id="rId8" Target="../media/image1.png" Type="http://schemas.openxmlformats.org/officeDocument/2006/relationships/image"/><Relationship Id="rId9" Target="../media/image2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Relationship Id="rId3" Target="../media/image31.svg" Type="http://schemas.openxmlformats.org/officeDocument/2006/relationships/image"/><Relationship Id="rId4" Target="../media/image52.png" Type="http://schemas.openxmlformats.org/officeDocument/2006/relationships/image"/><Relationship Id="rId5" Target="../media/image53.svg" Type="http://schemas.openxmlformats.org/officeDocument/2006/relationships/image"/><Relationship Id="rId6" Target="../media/image24.png" Type="http://schemas.openxmlformats.org/officeDocument/2006/relationships/image"/><Relationship Id="rId7" Target="../media/image25.svg" Type="http://schemas.openxmlformats.org/officeDocument/2006/relationships/image"/><Relationship Id="rId8" Target="../media/image1.png" Type="http://schemas.openxmlformats.org/officeDocument/2006/relationships/image"/><Relationship Id="rId9" Target="../media/image2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4.png" Type="http://schemas.openxmlformats.org/officeDocument/2006/relationships/image"/><Relationship Id="rId11" Target="../media/image65.svg" Type="http://schemas.openxmlformats.org/officeDocument/2006/relationships/image"/><Relationship Id="rId12" Target="../media/image66.png" Type="http://schemas.openxmlformats.org/officeDocument/2006/relationships/image"/><Relationship Id="rId13" Target="../media/image67.svg" Type="http://schemas.openxmlformats.org/officeDocument/2006/relationships/image"/><Relationship Id="rId14" Target="../media/image68.png" Type="http://schemas.openxmlformats.org/officeDocument/2006/relationships/image"/><Relationship Id="rId15" Target="../media/image69.svg" Type="http://schemas.openxmlformats.org/officeDocument/2006/relationships/image"/><Relationship Id="rId16" Target="https://ineglram.meb.k12.tr/" TargetMode="External" Type="http://schemas.openxmlformats.org/officeDocument/2006/relationships/hyperlink"/><Relationship Id="rId17" Target="../media/image17.png" Type="http://schemas.openxmlformats.org/officeDocument/2006/relationships/image"/><Relationship Id="rId2" Target="../media/image24.png" Type="http://schemas.openxmlformats.org/officeDocument/2006/relationships/image"/><Relationship Id="rId3" Target="../media/image25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Relationship Id="rId8" Target="../media/image52.png" Type="http://schemas.openxmlformats.org/officeDocument/2006/relationships/image"/><Relationship Id="rId9" Target="../media/image53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svg" Type="http://schemas.openxmlformats.org/officeDocument/2006/relationships/image"/><Relationship Id="rId4" Target="../media/image20.png" Type="http://schemas.openxmlformats.org/officeDocument/2006/relationships/image"/><Relationship Id="rId5" Target="../media/image21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Relationship Id="rId3" Target="../media/image23.svg" Type="http://schemas.openxmlformats.org/officeDocument/2006/relationships/image"/><Relationship Id="rId4" Target="../media/image24.png" Type="http://schemas.openxmlformats.org/officeDocument/2006/relationships/image"/><Relationship Id="rId5" Target="../media/image25.svg" Type="http://schemas.openxmlformats.org/officeDocument/2006/relationships/image"/><Relationship Id="rId6" Target="../media/image26.png" Type="http://schemas.openxmlformats.org/officeDocument/2006/relationships/image"/><Relationship Id="rId7" Target="../media/image27.svg" Type="http://schemas.openxmlformats.org/officeDocument/2006/relationships/image"/><Relationship Id="rId8" Target="../media/image28.png" Type="http://schemas.openxmlformats.org/officeDocument/2006/relationships/image"/><Relationship Id="rId9" Target="../media/image29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Relationship Id="rId3" Target="../media/image31.svg" Type="http://schemas.openxmlformats.org/officeDocument/2006/relationships/image"/><Relationship Id="rId4" Target="../media/image32.png" Type="http://schemas.openxmlformats.org/officeDocument/2006/relationships/image"/><Relationship Id="rId5" Target="../media/image33.svg" Type="http://schemas.openxmlformats.org/officeDocument/2006/relationships/image"/><Relationship Id="rId6" Target="../media/image34.png" Type="http://schemas.openxmlformats.org/officeDocument/2006/relationships/image"/><Relationship Id="rId7" Target="../media/image35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0.png" Type="http://schemas.openxmlformats.org/officeDocument/2006/relationships/image"/><Relationship Id="rId11" Target="../media/image41.svg" Type="http://schemas.openxmlformats.org/officeDocument/2006/relationships/image"/><Relationship Id="rId12" Target="../media/image42.png" Type="http://schemas.openxmlformats.org/officeDocument/2006/relationships/image"/><Relationship Id="rId13" Target="../media/image43.svg" Type="http://schemas.openxmlformats.org/officeDocument/2006/relationships/image"/><Relationship Id="rId14" Target="../media/image44.png" Type="http://schemas.openxmlformats.org/officeDocument/2006/relationships/image"/><Relationship Id="rId15" Target="../media/image45.svg" Type="http://schemas.openxmlformats.org/officeDocument/2006/relationships/image"/><Relationship Id="rId16" Target="../media/image46.png" Type="http://schemas.openxmlformats.org/officeDocument/2006/relationships/image"/><Relationship Id="rId17" Target="../media/image47.svg" Type="http://schemas.openxmlformats.org/officeDocument/2006/relationships/image"/><Relationship Id="rId2" Target="../media/image34.png" Type="http://schemas.openxmlformats.org/officeDocument/2006/relationships/image"/><Relationship Id="rId3" Target="../media/image35.svg" Type="http://schemas.openxmlformats.org/officeDocument/2006/relationships/image"/><Relationship Id="rId4" Target="../media/image24.png" Type="http://schemas.openxmlformats.org/officeDocument/2006/relationships/image"/><Relationship Id="rId5" Target="../media/image25.svg" Type="http://schemas.openxmlformats.org/officeDocument/2006/relationships/image"/><Relationship Id="rId6" Target="../media/image36.png" Type="http://schemas.openxmlformats.org/officeDocument/2006/relationships/image"/><Relationship Id="rId7" Target="../media/image37.svg" Type="http://schemas.openxmlformats.org/officeDocument/2006/relationships/image"/><Relationship Id="rId8" Target="../media/image38.png" Type="http://schemas.openxmlformats.org/officeDocument/2006/relationships/image"/><Relationship Id="rId9" Target="../media/image39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8.png" Type="http://schemas.openxmlformats.org/officeDocument/2006/relationships/image"/><Relationship Id="rId3" Target="../media/image49.svg" Type="http://schemas.openxmlformats.org/officeDocument/2006/relationships/image"/><Relationship Id="rId4" Target="../media/image50.png" Type="http://schemas.openxmlformats.org/officeDocument/2006/relationships/image"/><Relationship Id="rId5" Target="../media/image51.svg" Type="http://schemas.openxmlformats.org/officeDocument/2006/relationships/image"/><Relationship Id="rId6" Target="../media/image52.png" Type="http://schemas.openxmlformats.org/officeDocument/2006/relationships/image"/><Relationship Id="rId7" Target="../media/image53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4.png" Type="http://schemas.openxmlformats.org/officeDocument/2006/relationships/image"/><Relationship Id="rId3" Target="../media/image55.svg" Type="http://schemas.openxmlformats.org/officeDocument/2006/relationships/image"/><Relationship Id="rId4" Target="../media/image56.png" Type="http://schemas.openxmlformats.org/officeDocument/2006/relationships/image"/><Relationship Id="rId5" Target="../media/image57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4.png" Type="http://schemas.openxmlformats.org/officeDocument/2006/relationships/image"/><Relationship Id="rId3" Target="../media/image55.svg" Type="http://schemas.openxmlformats.org/officeDocument/2006/relationships/image"/><Relationship Id="rId4" Target="../media/image56.png" Type="http://schemas.openxmlformats.org/officeDocument/2006/relationships/image"/><Relationship Id="rId5" Target="../media/image57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Relationship Id="rId3" Target="../media/image31.svg" Type="http://schemas.openxmlformats.org/officeDocument/2006/relationships/image"/><Relationship Id="rId4" Target="../media/image52.png" Type="http://schemas.openxmlformats.org/officeDocument/2006/relationships/image"/><Relationship Id="rId5" Target="../media/image53.svg" Type="http://schemas.openxmlformats.org/officeDocument/2006/relationships/image"/><Relationship Id="rId6" Target="../media/image24.png" Type="http://schemas.openxmlformats.org/officeDocument/2006/relationships/image"/><Relationship Id="rId7" Target="../media/image25.svg" Type="http://schemas.openxmlformats.org/officeDocument/2006/relationships/image"/><Relationship Id="rId8" Target="../media/image1.png" Type="http://schemas.openxmlformats.org/officeDocument/2006/relationships/image"/><Relationship Id="rId9" Target="../media/image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3BDA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320992">
            <a:off x="11221261" y="714622"/>
            <a:ext cx="4730612" cy="4283746"/>
          </a:xfrm>
          <a:custGeom>
            <a:avLst/>
            <a:gdLst/>
            <a:ahLst/>
            <a:cxnLst/>
            <a:rect r="r" b="b" t="t" l="l"/>
            <a:pathLst>
              <a:path h="4283746" w="4730612">
                <a:moveTo>
                  <a:pt x="0" y="0"/>
                </a:moveTo>
                <a:lnTo>
                  <a:pt x="4730612" y="0"/>
                </a:lnTo>
                <a:lnTo>
                  <a:pt x="4730612" y="4283746"/>
                </a:lnTo>
                <a:lnTo>
                  <a:pt x="0" y="42837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2320992">
            <a:off x="1303847" y="5253579"/>
            <a:ext cx="4730612" cy="4283746"/>
          </a:xfrm>
          <a:custGeom>
            <a:avLst/>
            <a:gdLst/>
            <a:ahLst/>
            <a:cxnLst/>
            <a:rect r="r" b="b" t="t" l="l"/>
            <a:pathLst>
              <a:path h="4283746" w="4730612">
                <a:moveTo>
                  <a:pt x="0" y="0"/>
                </a:moveTo>
                <a:lnTo>
                  <a:pt x="4730612" y="0"/>
                </a:lnTo>
                <a:lnTo>
                  <a:pt x="4730612" y="4283746"/>
                </a:lnTo>
                <a:lnTo>
                  <a:pt x="0" y="42837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992196">
            <a:off x="3921707" y="176828"/>
            <a:ext cx="10936471" cy="10220629"/>
          </a:xfrm>
          <a:custGeom>
            <a:avLst/>
            <a:gdLst/>
            <a:ahLst/>
            <a:cxnLst/>
            <a:rect r="r" b="b" t="t" l="l"/>
            <a:pathLst>
              <a:path h="10220629" w="10936471">
                <a:moveTo>
                  <a:pt x="0" y="0"/>
                </a:moveTo>
                <a:lnTo>
                  <a:pt x="10936471" y="0"/>
                </a:lnTo>
                <a:lnTo>
                  <a:pt x="10936471" y="10220629"/>
                </a:lnTo>
                <a:lnTo>
                  <a:pt x="0" y="102206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400000">
            <a:off x="11419875" y="963792"/>
            <a:ext cx="2990171" cy="3427131"/>
          </a:xfrm>
          <a:custGeom>
            <a:avLst/>
            <a:gdLst/>
            <a:ahLst/>
            <a:cxnLst/>
            <a:rect r="r" b="b" t="t" l="l"/>
            <a:pathLst>
              <a:path h="3427131" w="2990171">
                <a:moveTo>
                  <a:pt x="0" y="0"/>
                </a:moveTo>
                <a:lnTo>
                  <a:pt x="2990172" y="0"/>
                </a:lnTo>
                <a:lnTo>
                  <a:pt x="2990172" y="3427130"/>
                </a:lnTo>
                <a:lnTo>
                  <a:pt x="0" y="34271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877095" y="670201"/>
            <a:ext cx="3055706" cy="3502241"/>
          </a:xfrm>
          <a:custGeom>
            <a:avLst/>
            <a:gdLst/>
            <a:ahLst/>
            <a:cxnLst/>
            <a:rect r="r" b="b" t="t" l="l"/>
            <a:pathLst>
              <a:path h="3502241" w="3055706">
                <a:moveTo>
                  <a:pt x="0" y="0"/>
                </a:moveTo>
                <a:lnTo>
                  <a:pt x="3055706" y="0"/>
                </a:lnTo>
                <a:lnTo>
                  <a:pt x="3055706" y="3502242"/>
                </a:lnTo>
                <a:lnTo>
                  <a:pt x="0" y="35022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536443" y="3096438"/>
            <a:ext cx="10254178" cy="3542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705"/>
              </a:lnSpc>
            </a:pPr>
            <a:r>
              <a:rPr lang="en-US" sz="12456" spc="-498">
                <a:solidFill>
                  <a:srgbClr val="000000"/>
                </a:solidFill>
                <a:latin typeface="Accidental Fun Medium"/>
              </a:rPr>
              <a:t>Psikolojik </a:t>
            </a:r>
          </a:p>
          <a:p>
            <a:pPr algn="ctr">
              <a:lnSpc>
                <a:spcPts val="12705"/>
              </a:lnSpc>
            </a:pPr>
            <a:r>
              <a:rPr lang="en-US" sz="12456" spc="-498">
                <a:solidFill>
                  <a:srgbClr val="000000"/>
                </a:solidFill>
                <a:latin typeface="Accidental Fun Medium"/>
              </a:rPr>
              <a:t>Sağlamlık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-5959148">
            <a:off x="3261919" y="6484770"/>
            <a:ext cx="1959680" cy="2246052"/>
          </a:xfrm>
          <a:custGeom>
            <a:avLst/>
            <a:gdLst/>
            <a:ahLst/>
            <a:cxnLst/>
            <a:rect r="r" b="b" t="t" l="l"/>
            <a:pathLst>
              <a:path h="2246052" w="1959680">
                <a:moveTo>
                  <a:pt x="0" y="0"/>
                </a:moveTo>
                <a:lnTo>
                  <a:pt x="1959681" y="0"/>
                </a:lnTo>
                <a:lnTo>
                  <a:pt x="1959681" y="2246052"/>
                </a:lnTo>
                <a:lnTo>
                  <a:pt x="0" y="22460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383789">
            <a:off x="-390031" y="-471457"/>
            <a:ext cx="4696597" cy="4389183"/>
          </a:xfrm>
          <a:custGeom>
            <a:avLst/>
            <a:gdLst/>
            <a:ahLst/>
            <a:cxnLst/>
            <a:rect r="r" b="b" t="t" l="l"/>
            <a:pathLst>
              <a:path h="4389183" w="4696597">
                <a:moveTo>
                  <a:pt x="0" y="0"/>
                </a:moveTo>
                <a:lnTo>
                  <a:pt x="4696597" y="0"/>
                </a:lnTo>
                <a:lnTo>
                  <a:pt x="4696597" y="4389183"/>
                </a:lnTo>
                <a:lnTo>
                  <a:pt x="0" y="438918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383789">
            <a:off x="710393" y="-74255"/>
            <a:ext cx="2413844" cy="4197989"/>
          </a:xfrm>
          <a:custGeom>
            <a:avLst/>
            <a:gdLst/>
            <a:ahLst/>
            <a:cxnLst/>
            <a:rect r="r" b="b" t="t" l="l"/>
            <a:pathLst>
              <a:path h="4197989" w="2413844">
                <a:moveTo>
                  <a:pt x="0" y="0"/>
                </a:moveTo>
                <a:lnTo>
                  <a:pt x="2413844" y="0"/>
                </a:lnTo>
                <a:lnTo>
                  <a:pt x="2413844" y="4197988"/>
                </a:lnTo>
                <a:lnTo>
                  <a:pt x="0" y="419798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1959396">
            <a:off x="14348606" y="6421110"/>
            <a:ext cx="4696597" cy="4389183"/>
          </a:xfrm>
          <a:custGeom>
            <a:avLst/>
            <a:gdLst/>
            <a:ahLst/>
            <a:cxnLst/>
            <a:rect r="r" b="b" t="t" l="l"/>
            <a:pathLst>
              <a:path h="4389183" w="4696597">
                <a:moveTo>
                  <a:pt x="0" y="0"/>
                </a:moveTo>
                <a:lnTo>
                  <a:pt x="4696597" y="0"/>
                </a:lnTo>
                <a:lnTo>
                  <a:pt x="4696597" y="4389184"/>
                </a:lnTo>
                <a:lnTo>
                  <a:pt x="0" y="438918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977149">
            <a:off x="15728253" y="7067966"/>
            <a:ext cx="2186728" cy="3377187"/>
          </a:xfrm>
          <a:custGeom>
            <a:avLst/>
            <a:gdLst/>
            <a:ahLst/>
            <a:cxnLst/>
            <a:rect r="r" b="b" t="t" l="l"/>
            <a:pathLst>
              <a:path h="3377187" w="2186728">
                <a:moveTo>
                  <a:pt x="2186729" y="0"/>
                </a:moveTo>
                <a:lnTo>
                  <a:pt x="0" y="0"/>
                </a:lnTo>
                <a:lnTo>
                  <a:pt x="0" y="3377187"/>
                </a:lnTo>
                <a:lnTo>
                  <a:pt x="2186729" y="3377187"/>
                </a:lnTo>
                <a:lnTo>
                  <a:pt x="2186729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8244185" y="7312754"/>
            <a:ext cx="1799630" cy="1945546"/>
          </a:xfrm>
          <a:custGeom>
            <a:avLst/>
            <a:gdLst/>
            <a:ahLst/>
            <a:cxnLst/>
            <a:rect r="r" b="b" t="t" l="l"/>
            <a:pathLst>
              <a:path h="1945546" w="1799630">
                <a:moveTo>
                  <a:pt x="0" y="0"/>
                </a:moveTo>
                <a:lnTo>
                  <a:pt x="1799630" y="0"/>
                </a:lnTo>
                <a:lnTo>
                  <a:pt x="1799630" y="1945546"/>
                </a:lnTo>
                <a:lnTo>
                  <a:pt x="0" y="1945546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4841856" y="9479506"/>
            <a:ext cx="8847534" cy="5712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11"/>
              </a:lnSpc>
              <a:spcBef>
                <a:spcPct val="0"/>
              </a:spcBef>
            </a:pPr>
            <a:r>
              <a:rPr lang="en-US" sz="3008">
                <a:solidFill>
                  <a:srgbClr val="000000"/>
                </a:solidFill>
                <a:latin typeface="Accidental Fun"/>
              </a:rPr>
              <a:t>İnegöl Hanife Selçuk Teşik Rehberlik ve Araştırma Merkezi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174548" y="6230433"/>
            <a:ext cx="6430789" cy="1076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5599">
                <a:solidFill>
                  <a:srgbClr val="000000"/>
                </a:solidFill>
                <a:latin typeface="Adaptable"/>
              </a:rPr>
              <a:t>Yetişkin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924590">
            <a:off x="9852555" y="282481"/>
            <a:ext cx="8141486" cy="7608589"/>
          </a:xfrm>
          <a:custGeom>
            <a:avLst/>
            <a:gdLst/>
            <a:ahLst/>
            <a:cxnLst/>
            <a:rect r="r" b="b" t="t" l="l"/>
            <a:pathLst>
              <a:path h="7608589" w="8141486">
                <a:moveTo>
                  <a:pt x="0" y="0"/>
                </a:moveTo>
                <a:lnTo>
                  <a:pt x="8141487" y="0"/>
                </a:lnTo>
                <a:lnTo>
                  <a:pt x="8141487" y="7608589"/>
                </a:lnTo>
                <a:lnTo>
                  <a:pt x="0" y="76085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9000879">
            <a:off x="13087430" y="-1007816"/>
            <a:ext cx="2853016" cy="4406202"/>
          </a:xfrm>
          <a:custGeom>
            <a:avLst/>
            <a:gdLst/>
            <a:ahLst/>
            <a:cxnLst/>
            <a:rect r="r" b="b" t="t" l="l"/>
            <a:pathLst>
              <a:path h="4406202" w="2853016">
                <a:moveTo>
                  <a:pt x="0" y="0"/>
                </a:moveTo>
                <a:lnTo>
                  <a:pt x="2853016" y="0"/>
                </a:lnTo>
                <a:lnTo>
                  <a:pt x="2853016" y="4406203"/>
                </a:lnTo>
                <a:lnTo>
                  <a:pt x="0" y="44062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368239" y="-1819453"/>
            <a:ext cx="6083710" cy="4114800"/>
          </a:xfrm>
          <a:custGeom>
            <a:avLst/>
            <a:gdLst/>
            <a:ahLst/>
            <a:cxnLst/>
            <a:rect r="r" b="b" t="t" l="l"/>
            <a:pathLst>
              <a:path h="4114800" w="6083710">
                <a:moveTo>
                  <a:pt x="0" y="0"/>
                </a:moveTo>
                <a:lnTo>
                  <a:pt x="6083709" y="0"/>
                </a:lnTo>
                <a:lnTo>
                  <a:pt x="608370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923299" y="5371943"/>
            <a:ext cx="4730612" cy="4283746"/>
          </a:xfrm>
          <a:custGeom>
            <a:avLst/>
            <a:gdLst/>
            <a:ahLst/>
            <a:cxnLst/>
            <a:rect r="r" b="b" t="t" l="l"/>
            <a:pathLst>
              <a:path h="4283746" w="4730612">
                <a:moveTo>
                  <a:pt x="0" y="0"/>
                </a:moveTo>
                <a:lnTo>
                  <a:pt x="4730612" y="0"/>
                </a:lnTo>
                <a:lnTo>
                  <a:pt x="4730612" y="4283746"/>
                </a:lnTo>
                <a:lnTo>
                  <a:pt x="0" y="42837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9384073" y="2399802"/>
            <a:ext cx="7875227" cy="36876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490"/>
              </a:lnSpc>
            </a:pPr>
            <a:r>
              <a:rPr lang="en-US" sz="12377">
                <a:solidFill>
                  <a:srgbClr val="19272C"/>
                </a:solidFill>
                <a:latin typeface="Accidental Fun Medium"/>
              </a:rPr>
              <a:t>Meydan Okuma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46280" y="995261"/>
            <a:ext cx="9112060" cy="9119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139"/>
              </a:lnSpc>
            </a:pPr>
            <a:r>
              <a:rPr lang="en-US" sz="5100">
                <a:solidFill>
                  <a:srgbClr val="000000"/>
                </a:solidFill>
                <a:latin typeface="Accidental Fun"/>
              </a:rPr>
              <a:t>Sizi zorlayan bir durumu hayal edin ve kendinize şu soruyu sorun.</a:t>
            </a:r>
          </a:p>
          <a:p>
            <a:pPr>
              <a:lnSpc>
                <a:spcPts val="7139"/>
              </a:lnSpc>
            </a:pPr>
          </a:p>
          <a:p>
            <a:pPr>
              <a:lnSpc>
                <a:spcPts val="7139"/>
              </a:lnSpc>
            </a:pPr>
            <a:r>
              <a:rPr lang="en-US" sz="5100">
                <a:solidFill>
                  <a:srgbClr val="000000"/>
                </a:solidFill>
                <a:latin typeface="Adaptable"/>
              </a:rPr>
              <a:t>“Zorluklardan kaçmak beni nereye götürür?”</a:t>
            </a:r>
          </a:p>
          <a:p>
            <a:pPr>
              <a:lnSpc>
                <a:spcPts val="7139"/>
              </a:lnSpc>
            </a:pPr>
            <a:r>
              <a:rPr lang="en-US" sz="5100">
                <a:solidFill>
                  <a:srgbClr val="000000"/>
                </a:solidFill>
                <a:latin typeface="Adaptable"/>
              </a:rPr>
              <a:t>“Bu zorluk karşısında güçlü yönlerim nelerdir?”</a:t>
            </a:r>
          </a:p>
          <a:p>
            <a:pPr>
              <a:lnSpc>
                <a:spcPts val="7139"/>
              </a:lnSpc>
            </a:pPr>
            <a:r>
              <a:rPr lang="en-US" sz="5100">
                <a:solidFill>
                  <a:srgbClr val="000000"/>
                </a:solidFill>
                <a:latin typeface="Adaptable"/>
              </a:rPr>
              <a:t>“Daha önce böyle bir sorunun üstesinden nasıl gelmiştim?”</a:t>
            </a:r>
          </a:p>
          <a:p>
            <a:pPr marL="0" indent="0" lvl="0">
              <a:lnSpc>
                <a:spcPts val="713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93765" y="2855154"/>
            <a:ext cx="4926581" cy="4604114"/>
          </a:xfrm>
          <a:custGeom>
            <a:avLst/>
            <a:gdLst/>
            <a:ahLst/>
            <a:cxnLst/>
            <a:rect r="r" b="b" t="t" l="l"/>
            <a:pathLst>
              <a:path h="4604114" w="4926581">
                <a:moveTo>
                  <a:pt x="0" y="0"/>
                </a:moveTo>
                <a:lnTo>
                  <a:pt x="4926581" y="0"/>
                </a:lnTo>
                <a:lnTo>
                  <a:pt x="4926581" y="4604113"/>
                </a:lnTo>
                <a:lnTo>
                  <a:pt x="0" y="46041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3002766">
            <a:off x="-668560" y="-325077"/>
            <a:ext cx="6693541" cy="5829466"/>
          </a:xfrm>
          <a:custGeom>
            <a:avLst/>
            <a:gdLst/>
            <a:ahLst/>
            <a:cxnLst/>
            <a:rect r="r" b="b" t="t" l="l"/>
            <a:pathLst>
              <a:path h="5829466" w="6693541">
                <a:moveTo>
                  <a:pt x="0" y="0"/>
                </a:moveTo>
                <a:lnTo>
                  <a:pt x="6693541" y="0"/>
                </a:lnTo>
                <a:lnTo>
                  <a:pt x="6693541" y="5829466"/>
                </a:lnTo>
                <a:lnTo>
                  <a:pt x="0" y="58294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38103" y="4324790"/>
            <a:ext cx="2673701" cy="3064414"/>
          </a:xfrm>
          <a:custGeom>
            <a:avLst/>
            <a:gdLst/>
            <a:ahLst/>
            <a:cxnLst/>
            <a:rect r="r" b="b" t="t" l="l"/>
            <a:pathLst>
              <a:path h="3064414" w="2673701">
                <a:moveTo>
                  <a:pt x="0" y="0"/>
                </a:moveTo>
                <a:lnTo>
                  <a:pt x="2673701" y="0"/>
                </a:lnTo>
                <a:lnTo>
                  <a:pt x="2673701" y="3064414"/>
                </a:lnTo>
                <a:lnTo>
                  <a:pt x="0" y="30644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3564108">
            <a:off x="352597" y="-710622"/>
            <a:ext cx="2000220" cy="3478643"/>
          </a:xfrm>
          <a:custGeom>
            <a:avLst/>
            <a:gdLst/>
            <a:ahLst/>
            <a:cxnLst/>
            <a:rect r="r" b="b" t="t" l="l"/>
            <a:pathLst>
              <a:path h="3478643" w="2000220">
                <a:moveTo>
                  <a:pt x="0" y="0"/>
                </a:moveTo>
                <a:lnTo>
                  <a:pt x="2000220" y="0"/>
                </a:lnTo>
                <a:lnTo>
                  <a:pt x="2000220" y="3478644"/>
                </a:lnTo>
                <a:lnTo>
                  <a:pt x="0" y="34786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834953" y="1650677"/>
            <a:ext cx="5047919" cy="19993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4642"/>
              </a:lnSpc>
              <a:spcBef>
                <a:spcPct val="0"/>
              </a:spcBef>
            </a:pPr>
            <a:r>
              <a:rPr lang="en-US" sz="10458">
                <a:solidFill>
                  <a:srgbClr val="19272C"/>
                </a:solidFill>
                <a:latin typeface="Accidental Fun Medium"/>
              </a:rPr>
              <a:t>Esneklik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882872" y="497580"/>
            <a:ext cx="12073861" cy="9119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139"/>
              </a:lnSpc>
            </a:pPr>
            <a:r>
              <a:rPr lang="en-US" sz="5100">
                <a:solidFill>
                  <a:srgbClr val="000000"/>
                </a:solidFill>
                <a:latin typeface="Accidental Fun Medium"/>
              </a:rPr>
              <a:t>Durum korkutucu veya acı verici olsa da durumun gerçekliğini kabul etmek duruma gerçekçi ve dar değil geniş açıdan bakabilmek, yeni alışkanlıklar geliştirebilmek esnekliğin olmazsa olmazıdır.</a:t>
            </a:r>
          </a:p>
          <a:p>
            <a:pPr>
              <a:lnSpc>
                <a:spcPts val="7139"/>
              </a:lnSpc>
            </a:pPr>
          </a:p>
          <a:p>
            <a:pPr>
              <a:lnSpc>
                <a:spcPts val="7139"/>
              </a:lnSpc>
            </a:pPr>
            <a:r>
              <a:rPr lang="en-US" sz="5100">
                <a:solidFill>
                  <a:srgbClr val="000000"/>
                </a:solidFill>
                <a:latin typeface="Adaptable"/>
              </a:rPr>
              <a:t>“Hayatım mahvolur!” </a:t>
            </a:r>
          </a:p>
          <a:p>
            <a:pPr marL="0" indent="0" lvl="0">
              <a:lnSpc>
                <a:spcPts val="7139"/>
              </a:lnSpc>
              <a:spcBef>
                <a:spcPct val="0"/>
              </a:spcBef>
            </a:pPr>
            <a:r>
              <a:rPr lang="en-US" sz="5100">
                <a:solidFill>
                  <a:srgbClr val="000000"/>
                </a:solidFill>
                <a:latin typeface="Adaptable"/>
              </a:rPr>
              <a:t>“Hayatımın yolunda giden birçok yanı var, ve bu hayatımın bir kısmını zorlaştıran bir olay olur!”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93765" y="2855154"/>
            <a:ext cx="4926581" cy="4604114"/>
          </a:xfrm>
          <a:custGeom>
            <a:avLst/>
            <a:gdLst/>
            <a:ahLst/>
            <a:cxnLst/>
            <a:rect r="r" b="b" t="t" l="l"/>
            <a:pathLst>
              <a:path h="4604114" w="4926581">
                <a:moveTo>
                  <a:pt x="0" y="0"/>
                </a:moveTo>
                <a:lnTo>
                  <a:pt x="4926581" y="0"/>
                </a:lnTo>
                <a:lnTo>
                  <a:pt x="4926581" y="4604113"/>
                </a:lnTo>
                <a:lnTo>
                  <a:pt x="0" y="46041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3002766">
            <a:off x="-668560" y="-325077"/>
            <a:ext cx="6693541" cy="5829466"/>
          </a:xfrm>
          <a:custGeom>
            <a:avLst/>
            <a:gdLst/>
            <a:ahLst/>
            <a:cxnLst/>
            <a:rect r="r" b="b" t="t" l="l"/>
            <a:pathLst>
              <a:path h="5829466" w="6693541">
                <a:moveTo>
                  <a:pt x="0" y="0"/>
                </a:moveTo>
                <a:lnTo>
                  <a:pt x="6693541" y="0"/>
                </a:lnTo>
                <a:lnTo>
                  <a:pt x="6693541" y="5829466"/>
                </a:lnTo>
                <a:lnTo>
                  <a:pt x="0" y="58294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38103" y="4324790"/>
            <a:ext cx="2673701" cy="3064414"/>
          </a:xfrm>
          <a:custGeom>
            <a:avLst/>
            <a:gdLst/>
            <a:ahLst/>
            <a:cxnLst/>
            <a:rect r="r" b="b" t="t" l="l"/>
            <a:pathLst>
              <a:path h="3064414" w="2673701">
                <a:moveTo>
                  <a:pt x="0" y="0"/>
                </a:moveTo>
                <a:lnTo>
                  <a:pt x="2673701" y="0"/>
                </a:lnTo>
                <a:lnTo>
                  <a:pt x="2673701" y="3064414"/>
                </a:lnTo>
                <a:lnTo>
                  <a:pt x="0" y="30644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3564108">
            <a:off x="352597" y="-710622"/>
            <a:ext cx="2000220" cy="3478643"/>
          </a:xfrm>
          <a:custGeom>
            <a:avLst/>
            <a:gdLst/>
            <a:ahLst/>
            <a:cxnLst/>
            <a:rect r="r" b="b" t="t" l="l"/>
            <a:pathLst>
              <a:path h="3478643" w="2000220">
                <a:moveTo>
                  <a:pt x="0" y="0"/>
                </a:moveTo>
                <a:lnTo>
                  <a:pt x="2000220" y="0"/>
                </a:lnTo>
                <a:lnTo>
                  <a:pt x="2000220" y="3478644"/>
                </a:lnTo>
                <a:lnTo>
                  <a:pt x="0" y="34786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834953" y="1650677"/>
            <a:ext cx="5047919" cy="19993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4642"/>
              </a:lnSpc>
              <a:spcBef>
                <a:spcPct val="0"/>
              </a:spcBef>
            </a:pPr>
            <a:r>
              <a:rPr lang="en-US" sz="10458">
                <a:solidFill>
                  <a:srgbClr val="19272C"/>
                </a:solidFill>
                <a:latin typeface="Accidental Fun Medium"/>
              </a:rPr>
              <a:t>Esneklik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231589" y="497580"/>
            <a:ext cx="11376428" cy="9119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139"/>
              </a:lnSpc>
            </a:pPr>
            <a:r>
              <a:rPr lang="en-US" sz="5100">
                <a:solidFill>
                  <a:srgbClr val="000000"/>
                </a:solidFill>
                <a:latin typeface="Accidental Fun Medium"/>
              </a:rPr>
              <a:t>“Sonsuza kadar sürdürebileceğim bir rutin mümkün müdür!”</a:t>
            </a:r>
          </a:p>
          <a:p>
            <a:pPr>
              <a:lnSpc>
                <a:spcPts val="7139"/>
              </a:lnSpc>
            </a:pPr>
          </a:p>
          <a:p>
            <a:pPr>
              <a:lnSpc>
                <a:spcPts val="7139"/>
              </a:lnSpc>
            </a:pPr>
            <a:r>
              <a:rPr lang="en-US" sz="5100">
                <a:solidFill>
                  <a:srgbClr val="000000"/>
                </a:solidFill>
                <a:latin typeface="Accidental Fun Medium"/>
              </a:rPr>
              <a:t>“Yeni bir düzene uyum sağlamamı kolaylaştırabilen güçlerim nelerdir?”</a:t>
            </a:r>
          </a:p>
          <a:p>
            <a:pPr>
              <a:lnSpc>
                <a:spcPts val="7139"/>
              </a:lnSpc>
            </a:pPr>
          </a:p>
          <a:p>
            <a:pPr>
              <a:lnSpc>
                <a:spcPts val="7139"/>
              </a:lnSpc>
            </a:pPr>
            <a:r>
              <a:rPr lang="en-US" sz="5100">
                <a:solidFill>
                  <a:srgbClr val="000000"/>
                </a:solidFill>
                <a:latin typeface="Accidental Fun Medium"/>
              </a:rPr>
              <a:t>“Durumun gerçeği nedir?</a:t>
            </a:r>
          </a:p>
          <a:p>
            <a:pPr>
              <a:lnSpc>
                <a:spcPts val="7139"/>
              </a:lnSpc>
            </a:pPr>
          </a:p>
          <a:p>
            <a:pPr marL="0" indent="0" lvl="0">
              <a:lnSpc>
                <a:spcPts val="7139"/>
              </a:lnSpc>
              <a:spcBef>
                <a:spcPct val="0"/>
              </a:spcBef>
            </a:pPr>
            <a:r>
              <a:rPr lang="en-US" sz="5100">
                <a:solidFill>
                  <a:srgbClr val="000000"/>
                </a:solidFill>
                <a:latin typeface="Accidental Fun Medium"/>
              </a:rPr>
              <a:t>“Durumu yeni bir gözle değerlendirebilir miyim?”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351649" y="4555125"/>
            <a:ext cx="6378632" cy="5555209"/>
          </a:xfrm>
          <a:custGeom>
            <a:avLst/>
            <a:gdLst/>
            <a:ahLst/>
            <a:cxnLst/>
            <a:rect r="r" b="b" t="t" l="l"/>
            <a:pathLst>
              <a:path h="5555209" w="6378632">
                <a:moveTo>
                  <a:pt x="0" y="0"/>
                </a:moveTo>
                <a:lnTo>
                  <a:pt x="6378632" y="0"/>
                </a:lnTo>
                <a:lnTo>
                  <a:pt x="6378632" y="5555209"/>
                </a:lnTo>
                <a:lnTo>
                  <a:pt x="0" y="55552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7790118">
            <a:off x="13011484" y="475447"/>
            <a:ext cx="4730612" cy="4283746"/>
          </a:xfrm>
          <a:custGeom>
            <a:avLst/>
            <a:gdLst/>
            <a:ahLst/>
            <a:cxnLst/>
            <a:rect r="r" b="b" t="t" l="l"/>
            <a:pathLst>
              <a:path h="4283746" w="4730612">
                <a:moveTo>
                  <a:pt x="0" y="0"/>
                </a:moveTo>
                <a:lnTo>
                  <a:pt x="4730612" y="0"/>
                </a:lnTo>
                <a:lnTo>
                  <a:pt x="4730612" y="4283747"/>
                </a:lnTo>
                <a:lnTo>
                  <a:pt x="0" y="42837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902037">
            <a:off x="11174922" y="1778892"/>
            <a:ext cx="6456879" cy="6034247"/>
          </a:xfrm>
          <a:custGeom>
            <a:avLst/>
            <a:gdLst/>
            <a:ahLst/>
            <a:cxnLst/>
            <a:rect r="r" b="b" t="t" l="l"/>
            <a:pathLst>
              <a:path h="6034247" w="6456879">
                <a:moveTo>
                  <a:pt x="0" y="0"/>
                </a:moveTo>
                <a:lnTo>
                  <a:pt x="6456879" y="0"/>
                </a:lnTo>
                <a:lnTo>
                  <a:pt x="6456879" y="6034247"/>
                </a:lnTo>
                <a:lnTo>
                  <a:pt x="0" y="60342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2121498">
            <a:off x="15356641" y="2164047"/>
            <a:ext cx="2869732" cy="3289091"/>
          </a:xfrm>
          <a:custGeom>
            <a:avLst/>
            <a:gdLst/>
            <a:ahLst/>
            <a:cxnLst/>
            <a:rect r="r" b="b" t="t" l="l"/>
            <a:pathLst>
              <a:path h="3289091" w="2869732">
                <a:moveTo>
                  <a:pt x="0" y="0"/>
                </a:moveTo>
                <a:lnTo>
                  <a:pt x="2869732" y="0"/>
                </a:lnTo>
                <a:lnTo>
                  <a:pt x="2869732" y="3289091"/>
                </a:lnTo>
                <a:lnTo>
                  <a:pt x="0" y="32890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645483" y="3056865"/>
            <a:ext cx="6752825" cy="2923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308"/>
              </a:lnSpc>
            </a:pPr>
            <a:r>
              <a:rPr lang="en-US" sz="11084">
                <a:solidFill>
                  <a:srgbClr val="19272C"/>
                </a:solidFill>
                <a:latin typeface="Accidental Fun"/>
              </a:rPr>
              <a:t>Büyüme Kapasitesi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1043940"/>
            <a:ext cx="9616783" cy="8214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139"/>
              </a:lnSpc>
            </a:pPr>
            <a:r>
              <a:rPr lang="en-US" sz="5100">
                <a:solidFill>
                  <a:srgbClr val="000000"/>
                </a:solidFill>
                <a:latin typeface="Accidental Fun Medium"/>
              </a:rPr>
              <a:t>Zorlu yaşam olayları karşısında kendimizi kurban olarak görmek yerine hayatın öğretmenliğine fırsat tanımak baş etme becerilerimizi güçlendiren, bizi olgunlaştıran ve değiştiren yönünü değerlendirmek mümkündür.</a:t>
            </a:r>
          </a:p>
          <a:p>
            <a:pPr>
              <a:lnSpc>
                <a:spcPts val="7139"/>
              </a:lnSpc>
            </a:pPr>
          </a:p>
          <a:p>
            <a:pPr marL="0" indent="0" lvl="0">
              <a:lnSpc>
                <a:spcPts val="7139"/>
              </a:lnSpc>
              <a:spcBef>
                <a:spcPct val="0"/>
              </a:spcBef>
            </a:pPr>
            <a:r>
              <a:rPr lang="en-US" sz="5100">
                <a:solidFill>
                  <a:srgbClr val="000000"/>
                </a:solidFill>
                <a:latin typeface="Adaptable"/>
              </a:rPr>
              <a:t>“Her kriz içinde bir fırsat barındırır.”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351649" y="4555125"/>
            <a:ext cx="6378632" cy="5555209"/>
          </a:xfrm>
          <a:custGeom>
            <a:avLst/>
            <a:gdLst/>
            <a:ahLst/>
            <a:cxnLst/>
            <a:rect r="r" b="b" t="t" l="l"/>
            <a:pathLst>
              <a:path h="5555209" w="6378632">
                <a:moveTo>
                  <a:pt x="0" y="0"/>
                </a:moveTo>
                <a:lnTo>
                  <a:pt x="6378632" y="0"/>
                </a:lnTo>
                <a:lnTo>
                  <a:pt x="6378632" y="5555209"/>
                </a:lnTo>
                <a:lnTo>
                  <a:pt x="0" y="55552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7790118">
            <a:off x="13011484" y="475447"/>
            <a:ext cx="4730612" cy="4283746"/>
          </a:xfrm>
          <a:custGeom>
            <a:avLst/>
            <a:gdLst/>
            <a:ahLst/>
            <a:cxnLst/>
            <a:rect r="r" b="b" t="t" l="l"/>
            <a:pathLst>
              <a:path h="4283746" w="4730612">
                <a:moveTo>
                  <a:pt x="0" y="0"/>
                </a:moveTo>
                <a:lnTo>
                  <a:pt x="4730612" y="0"/>
                </a:lnTo>
                <a:lnTo>
                  <a:pt x="4730612" y="4283747"/>
                </a:lnTo>
                <a:lnTo>
                  <a:pt x="0" y="42837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902037">
            <a:off x="11174922" y="1778892"/>
            <a:ext cx="6456879" cy="6034247"/>
          </a:xfrm>
          <a:custGeom>
            <a:avLst/>
            <a:gdLst/>
            <a:ahLst/>
            <a:cxnLst/>
            <a:rect r="r" b="b" t="t" l="l"/>
            <a:pathLst>
              <a:path h="6034247" w="6456879">
                <a:moveTo>
                  <a:pt x="0" y="0"/>
                </a:moveTo>
                <a:lnTo>
                  <a:pt x="6456879" y="0"/>
                </a:lnTo>
                <a:lnTo>
                  <a:pt x="6456879" y="6034247"/>
                </a:lnTo>
                <a:lnTo>
                  <a:pt x="0" y="60342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2121498">
            <a:off x="15356641" y="2164047"/>
            <a:ext cx="2869732" cy="3289091"/>
          </a:xfrm>
          <a:custGeom>
            <a:avLst/>
            <a:gdLst/>
            <a:ahLst/>
            <a:cxnLst/>
            <a:rect r="r" b="b" t="t" l="l"/>
            <a:pathLst>
              <a:path h="3289091" w="2869732">
                <a:moveTo>
                  <a:pt x="0" y="0"/>
                </a:moveTo>
                <a:lnTo>
                  <a:pt x="2869732" y="0"/>
                </a:lnTo>
                <a:lnTo>
                  <a:pt x="2869732" y="3289091"/>
                </a:lnTo>
                <a:lnTo>
                  <a:pt x="0" y="32890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645483" y="3056865"/>
            <a:ext cx="6752825" cy="2923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308"/>
              </a:lnSpc>
            </a:pPr>
            <a:r>
              <a:rPr lang="en-US" sz="11084">
                <a:solidFill>
                  <a:srgbClr val="19272C"/>
                </a:solidFill>
                <a:latin typeface="Accidental Fun Medium"/>
              </a:rPr>
              <a:t>Büyüme Kapasitesi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1043940"/>
            <a:ext cx="9616783" cy="8214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139"/>
              </a:lnSpc>
            </a:pPr>
            <a:r>
              <a:rPr lang="en-US" sz="5100">
                <a:solidFill>
                  <a:srgbClr val="000000"/>
                </a:solidFill>
                <a:latin typeface="Accidental Fun Medium"/>
              </a:rPr>
              <a:t>“Yeni durumun barındırdığı fırsat nedir?</a:t>
            </a:r>
          </a:p>
          <a:p>
            <a:pPr>
              <a:lnSpc>
                <a:spcPts val="7139"/>
              </a:lnSpc>
            </a:pPr>
          </a:p>
          <a:p>
            <a:pPr>
              <a:lnSpc>
                <a:spcPts val="7139"/>
              </a:lnSpc>
            </a:pPr>
            <a:r>
              <a:rPr lang="en-US" sz="5100">
                <a:solidFill>
                  <a:srgbClr val="000000"/>
                </a:solidFill>
                <a:latin typeface="Accidental Fun Medium"/>
              </a:rPr>
              <a:t>“Yeni durumda benim ve diğerlerinin ihtiyaçları nelerdir?”</a:t>
            </a:r>
          </a:p>
          <a:p>
            <a:pPr>
              <a:lnSpc>
                <a:spcPts val="7139"/>
              </a:lnSpc>
            </a:pPr>
          </a:p>
          <a:p>
            <a:pPr>
              <a:lnSpc>
                <a:spcPts val="7139"/>
              </a:lnSpc>
            </a:pPr>
            <a:r>
              <a:rPr lang="en-US" sz="5100">
                <a:solidFill>
                  <a:srgbClr val="000000"/>
                </a:solidFill>
                <a:latin typeface="Accidental Fun Medium"/>
              </a:rPr>
              <a:t>“Ben ne yapabilirim?”</a:t>
            </a:r>
          </a:p>
          <a:p>
            <a:pPr>
              <a:lnSpc>
                <a:spcPts val="7139"/>
              </a:lnSpc>
            </a:pPr>
          </a:p>
          <a:p>
            <a:pPr marL="0" indent="0" lvl="0">
              <a:lnSpc>
                <a:spcPts val="7139"/>
              </a:lnSpc>
              <a:spcBef>
                <a:spcPct val="0"/>
              </a:spcBef>
            </a:pPr>
            <a:r>
              <a:rPr lang="en-US" sz="5100">
                <a:solidFill>
                  <a:srgbClr val="000000"/>
                </a:solidFill>
                <a:latin typeface="Accidental Fun Medium"/>
              </a:rPr>
              <a:t>“Bu durumdan neler öğrendim?”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814245">
            <a:off x="76325" y="1969978"/>
            <a:ext cx="8413625" cy="6990958"/>
          </a:xfrm>
          <a:custGeom>
            <a:avLst/>
            <a:gdLst/>
            <a:ahLst/>
            <a:cxnLst/>
            <a:rect r="r" b="b" t="t" l="l"/>
            <a:pathLst>
              <a:path h="6990958" w="8413625">
                <a:moveTo>
                  <a:pt x="0" y="0"/>
                </a:moveTo>
                <a:lnTo>
                  <a:pt x="8413625" y="0"/>
                </a:lnTo>
                <a:lnTo>
                  <a:pt x="8413625" y="6990958"/>
                </a:lnTo>
                <a:lnTo>
                  <a:pt x="0" y="69909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98400" y="539109"/>
            <a:ext cx="2319320" cy="2658247"/>
          </a:xfrm>
          <a:custGeom>
            <a:avLst/>
            <a:gdLst/>
            <a:ahLst/>
            <a:cxnLst/>
            <a:rect r="r" b="b" t="t" l="l"/>
            <a:pathLst>
              <a:path h="2658247" w="2319320">
                <a:moveTo>
                  <a:pt x="0" y="0"/>
                </a:moveTo>
                <a:lnTo>
                  <a:pt x="2319320" y="0"/>
                </a:lnTo>
                <a:lnTo>
                  <a:pt x="2319320" y="2658246"/>
                </a:lnTo>
                <a:lnTo>
                  <a:pt x="0" y="26582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880441" y="3814396"/>
            <a:ext cx="6805392" cy="22105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6234"/>
              </a:lnSpc>
              <a:spcBef>
                <a:spcPct val="0"/>
              </a:spcBef>
            </a:pPr>
            <a:r>
              <a:rPr lang="en-US" sz="11596">
                <a:solidFill>
                  <a:srgbClr val="19272C"/>
                </a:solidFill>
                <a:latin typeface="Accidental Fun Medium"/>
              </a:rPr>
              <a:t>Farkındalık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258961" y="1841183"/>
            <a:ext cx="9320785" cy="6404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7139"/>
              </a:lnSpc>
              <a:spcBef>
                <a:spcPct val="0"/>
              </a:spcBef>
            </a:pPr>
            <a:r>
              <a:rPr lang="en-US" sz="5100">
                <a:solidFill>
                  <a:srgbClr val="000000"/>
                </a:solidFill>
                <a:latin typeface="Accidental Fun Medium"/>
              </a:rPr>
              <a:t>Duygularımız ve tepkilerimiz olaylar ve durumlar karşısındaki düşüncelerimize göre şekillenir. Dolayısıyla duygularımızı, ruhumuza ve bedenimize yansımalarını fark etmek duruma bakış açımızı kontrol gücü verir. </a:t>
            </a:r>
          </a:p>
        </p:txBody>
      </p:sp>
      <p:sp>
        <p:nvSpPr>
          <p:cNvPr name="Freeform 6" id="6"/>
          <p:cNvSpPr/>
          <p:nvPr/>
        </p:nvSpPr>
        <p:spPr>
          <a:xfrm flipH="true" flipV="false" rot="651007">
            <a:off x="-16993" y="5886691"/>
            <a:ext cx="2349495" cy="3628564"/>
          </a:xfrm>
          <a:custGeom>
            <a:avLst/>
            <a:gdLst/>
            <a:ahLst/>
            <a:cxnLst/>
            <a:rect r="r" b="b" t="t" l="l"/>
            <a:pathLst>
              <a:path h="3628564" w="2349495">
                <a:moveTo>
                  <a:pt x="2349495" y="0"/>
                </a:moveTo>
                <a:lnTo>
                  <a:pt x="0" y="0"/>
                </a:lnTo>
                <a:lnTo>
                  <a:pt x="0" y="3628563"/>
                </a:lnTo>
                <a:lnTo>
                  <a:pt x="2349495" y="3628563"/>
                </a:lnTo>
                <a:lnTo>
                  <a:pt x="234949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592494">
            <a:off x="4352047" y="8009248"/>
            <a:ext cx="1890932" cy="2167257"/>
          </a:xfrm>
          <a:custGeom>
            <a:avLst/>
            <a:gdLst/>
            <a:ahLst/>
            <a:cxnLst/>
            <a:rect r="r" b="b" t="t" l="l"/>
            <a:pathLst>
              <a:path h="2167257" w="1890932">
                <a:moveTo>
                  <a:pt x="0" y="0"/>
                </a:moveTo>
                <a:lnTo>
                  <a:pt x="1890932" y="0"/>
                </a:lnTo>
                <a:lnTo>
                  <a:pt x="1890932" y="2167257"/>
                </a:lnTo>
                <a:lnTo>
                  <a:pt x="0" y="21672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814245">
            <a:off x="76325" y="1969978"/>
            <a:ext cx="8413625" cy="6990958"/>
          </a:xfrm>
          <a:custGeom>
            <a:avLst/>
            <a:gdLst/>
            <a:ahLst/>
            <a:cxnLst/>
            <a:rect r="r" b="b" t="t" l="l"/>
            <a:pathLst>
              <a:path h="6990958" w="8413625">
                <a:moveTo>
                  <a:pt x="0" y="0"/>
                </a:moveTo>
                <a:lnTo>
                  <a:pt x="8413625" y="0"/>
                </a:lnTo>
                <a:lnTo>
                  <a:pt x="8413625" y="6990958"/>
                </a:lnTo>
                <a:lnTo>
                  <a:pt x="0" y="69909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98400" y="539109"/>
            <a:ext cx="2319320" cy="2658247"/>
          </a:xfrm>
          <a:custGeom>
            <a:avLst/>
            <a:gdLst/>
            <a:ahLst/>
            <a:cxnLst/>
            <a:rect r="r" b="b" t="t" l="l"/>
            <a:pathLst>
              <a:path h="2658247" w="2319320">
                <a:moveTo>
                  <a:pt x="0" y="0"/>
                </a:moveTo>
                <a:lnTo>
                  <a:pt x="2319320" y="0"/>
                </a:lnTo>
                <a:lnTo>
                  <a:pt x="2319320" y="2658246"/>
                </a:lnTo>
                <a:lnTo>
                  <a:pt x="0" y="26582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880441" y="3814396"/>
            <a:ext cx="6805392" cy="22105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6234"/>
              </a:lnSpc>
              <a:spcBef>
                <a:spcPct val="0"/>
              </a:spcBef>
            </a:pPr>
            <a:r>
              <a:rPr lang="en-US" sz="11596">
                <a:solidFill>
                  <a:srgbClr val="19272C"/>
                </a:solidFill>
                <a:latin typeface="Accidental Fun Medium"/>
              </a:rPr>
              <a:t>Farkındalık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258961" y="1043940"/>
            <a:ext cx="9320785" cy="8214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139"/>
              </a:lnSpc>
            </a:pPr>
            <a:r>
              <a:rPr lang="en-US" sz="5100">
                <a:solidFill>
                  <a:srgbClr val="000000"/>
                </a:solidFill>
                <a:latin typeface="Accidental Fun Medium"/>
              </a:rPr>
              <a:t>“Bedenimde ne oluyor?”</a:t>
            </a:r>
          </a:p>
          <a:p>
            <a:pPr>
              <a:lnSpc>
                <a:spcPts val="7139"/>
              </a:lnSpc>
            </a:pPr>
          </a:p>
          <a:p>
            <a:pPr>
              <a:lnSpc>
                <a:spcPts val="7139"/>
              </a:lnSpc>
            </a:pPr>
            <a:r>
              <a:rPr lang="en-US" sz="5100">
                <a:solidFill>
                  <a:srgbClr val="000000"/>
                </a:solidFill>
                <a:latin typeface="Accidental Fun Medium"/>
              </a:rPr>
              <a:t>“Ne hissediyorum?”</a:t>
            </a:r>
          </a:p>
          <a:p>
            <a:pPr>
              <a:lnSpc>
                <a:spcPts val="7139"/>
              </a:lnSpc>
            </a:pPr>
          </a:p>
          <a:p>
            <a:pPr>
              <a:lnSpc>
                <a:spcPts val="7139"/>
              </a:lnSpc>
            </a:pPr>
            <a:r>
              <a:rPr lang="en-US" sz="5100">
                <a:solidFill>
                  <a:srgbClr val="000000"/>
                </a:solidFill>
                <a:latin typeface="Accidental Fun Medium"/>
              </a:rPr>
              <a:t>“Ne düşünüyorum? Bu düşünce duruma uygun, gerçekçi ve işe yarar mı?”</a:t>
            </a:r>
          </a:p>
          <a:p>
            <a:pPr>
              <a:lnSpc>
                <a:spcPts val="7139"/>
              </a:lnSpc>
            </a:pPr>
          </a:p>
          <a:p>
            <a:pPr marL="0" indent="0" lvl="0">
              <a:lnSpc>
                <a:spcPts val="7139"/>
              </a:lnSpc>
              <a:spcBef>
                <a:spcPct val="0"/>
              </a:spcBef>
            </a:pPr>
            <a:r>
              <a:rPr lang="en-US" sz="5100">
                <a:solidFill>
                  <a:srgbClr val="000000"/>
                </a:solidFill>
                <a:latin typeface="Accidental Fun Medium"/>
              </a:rPr>
              <a:t>“Neye ihtiyacım var?”</a:t>
            </a:r>
          </a:p>
        </p:txBody>
      </p:sp>
      <p:sp>
        <p:nvSpPr>
          <p:cNvPr name="Freeform 6" id="6"/>
          <p:cNvSpPr/>
          <p:nvPr/>
        </p:nvSpPr>
        <p:spPr>
          <a:xfrm flipH="true" flipV="false" rot="651007">
            <a:off x="-16993" y="5886691"/>
            <a:ext cx="2349495" cy="3628564"/>
          </a:xfrm>
          <a:custGeom>
            <a:avLst/>
            <a:gdLst/>
            <a:ahLst/>
            <a:cxnLst/>
            <a:rect r="r" b="b" t="t" l="l"/>
            <a:pathLst>
              <a:path h="3628564" w="2349495">
                <a:moveTo>
                  <a:pt x="2349495" y="0"/>
                </a:moveTo>
                <a:lnTo>
                  <a:pt x="0" y="0"/>
                </a:lnTo>
                <a:lnTo>
                  <a:pt x="0" y="3628563"/>
                </a:lnTo>
                <a:lnTo>
                  <a:pt x="2349495" y="3628563"/>
                </a:lnTo>
                <a:lnTo>
                  <a:pt x="234949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592494">
            <a:off x="4352047" y="8009248"/>
            <a:ext cx="1890932" cy="2167257"/>
          </a:xfrm>
          <a:custGeom>
            <a:avLst/>
            <a:gdLst/>
            <a:ahLst/>
            <a:cxnLst/>
            <a:rect r="r" b="b" t="t" l="l"/>
            <a:pathLst>
              <a:path h="2167257" w="1890932">
                <a:moveTo>
                  <a:pt x="0" y="0"/>
                </a:moveTo>
                <a:lnTo>
                  <a:pt x="1890932" y="0"/>
                </a:lnTo>
                <a:lnTo>
                  <a:pt x="1890932" y="2167257"/>
                </a:lnTo>
                <a:lnTo>
                  <a:pt x="0" y="21672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924590">
            <a:off x="9935146" y="398498"/>
            <a:ext cx="8141486" cy="7608589"/>
          </a:xfrm>
          <a:custGeom>
            <a:avLst/>
            <a:gdLst/>
            <a:ahLst/>
            <a:cxnLst/>
            <a:rect r="r" b="b" t="t" l="l"/>
            <a:pathLst>
              <a:path h="7608589" w="8141486">
                <a:moveTo>
                  <a:pt x="0" y="0"/>
                </a:moveTo>
                <a:lnTo>
                  <a:pt x="8141486" y="0"/>
                </a:lnTo>
                <a:lnTo>
                  <a:pt x="8141486" y="7608589"/>
                </a:lnTo>
                <a:lnTo>
                  <a:pt x="0" y="76085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786698" y="-1425876"/>
            <a:ext cx="6083710" cy="4114800"/>
          </a:xfrm>
          <a:custGeom>
            <a:avLst/>
            <a:gdLst/>
            <a:ahLst/>
            <a:cxnLst/>
            <a:rect r="r" b="b" t="t" l="l"/>
            <a:pathLst>
              <a:path h="4114800" w="6083710">
                <a:moveTo>
                  <a:pt x="0" y="0"/>
                </a:moveTo>
                <a:lnTo>
                  <a:pt x="6083710" y="0"/>
                </a:lnTo>
                <a:lnTo>
                  <a:pt x="608371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9000879">
            <a:off x="13087430" y="-1007816"/>
            <a:ext cx="2853016" cy="4406202"/>
          </a:xfrm>
          <a:custGeom>
            <a:avLst/>
            <a:gdLst/>
            <a:ahLst/>
            <a:cxnLst/>
            <a:rect r="r" b="b" t="t" l="l"/>
            <a:pathLst>
              <a:path h="4406202" w="2853016">
                <a:moveTo>
                  <a:pt x="0" y="0"/>
                </a:moveTo>
                <a:lnTo>
                  <a:pt x="2853016" y="0"/>
                </a:lnTo>
                <a:lnTo>
                  <a:pt x="2853016" y="4406203"/>
                </a:lnTo>
                <a:lnTo>
                  <a:pt x="0" y="44062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485269" y="5319359"/>
            <a:ext cx="4730612" cy="4283746"/>
          </a:xfrm>
          <a:custGeom>
            <a:avLst/>
            <a:gdLst/>
            <a:ahLst/>
            <a:cxnLst/>
            <a:rect r="r" b="b" t="t" l="l"/>
            <a:pathLst>
              <a:path h="4283746" w="4730612">
                <a:moveTo>
                  <a:pt x="0" y="0"/>
                </a:moveTo>
                <a:lnTo>
                  <a:pt x="4730612" y="0"/>
                </a:lnTo>
                <a:lnTo>
                  <a:pt x="4730612" y="4283746"/>
                </a:lnTo>
                <a:lnTo>
                  <a:pt x="0" y="42837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9384073" y="2643904"/>
            <a:ext cx="7875227" cy="36876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490"/>
              </a:lnSpc>
            </a:pPr>
            <a:r>
              <a:rPr lang="en-US" sz="12377">
                <a:solidFill>
                  <a:srgbClr val="19272C"/>
                </a:solidFill>
                <a:latin typeface="Accidental Fun Medium"/>
              </a:rPr>
              <a:t>Yardım Arama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483870"/>
            <a:ext cx="8115300" cy="9119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139"/>
              </a:lnSpc>
            </a:pPr>
            <a:r>
              <a:rPr lang="en-US" sz="5100">
                <a:solidFill>
                  <a:srgbClr val="000000"/>
                </a:solidFill>
                <a:latin typeface="Accidental Fun Medium"/>
              </a:rPr>
              <a:t>Sosyal destek kişiye sevildiğini, sayıldığını, değer verildiğini, anlaşıldığını ve güvende olduğunu hissettiren ve zorlu yaşam olaylarıyla başa çıkmayı kolaylaştıran önemli bir destek kaynağıdır. </a:t>
            </a:r>
          </a:p>
          <a:p>
            <a:pPr>
              <a:lnSpc>
                <a:spcPts val="7139"/>
              </a:lnSpc>
            </a:pPr>
          </a:p>
          <a:p>
            <a:pPr marL="0" indent="0" lvl="0">
              <a:lnSpc>
                <a:spcPts val="7139"/>
              </a:lnSpc>
              <a:spcBef>
                <a:spcPct val="0"/>
              </a:spcBef>
            </a:pPr>
            <a:r>
              <a:rPr lang="en-US" sz="5100">
                <a:solidFill>
                  <a:srgbClr val="000000"/>
                </a:solidFill>
                <a:latin typeface="Adaptable"/>
              </a:rPr>
              <a:t> “Sosyal destek kaynaklarım nelerdir?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924590">
            <a:off x="9404235" y="-114908"/>
            <a:ext cx="8141486" cy="7608589"/>
          </a:xfrm>
          <a:custGeom>
            <a:avLst/>
            <a:gdLst/>
            <a:ahLst/>
            <a:cxnLst/>
            <a:rect r="r" b="b" t="t" l="l"/>
            <a:pathLst>
              <a:path h="7608589" w="8141486">
                <a:moveTo>
                  <a:pt x="0" y="0"/>
                </a:moveTo>
                <a:lnTo>
                  <a:pt x="8141486" y="0"/>
                </a:lnTo>
                <a:lnTo>
                  <a:pt x="8141486" y="7608589"/>
                </a:lnTo>
                <a:lnTo>
                  <a:pt x="0" y="76085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9000879">
            <a:off x="13749991" y="-948061"/>
            <a:ext cx="2853016" cy="4406202"/>
          </a:xfrm>
          <a:custGeom>
            <a:avLst/>
            <a:gdLst/>
            <a:ahLst/>
            <a:cxnLst/>
            <a:rect r="r" b="b" t="t" l="l"/>
            <a:pathLst>
              <a:path h="4406202" w="2853016">
                <a:moveTo>
                  <a:pt x="0" y="0"/>
                </a:moveTo>
                <a:lnTo>
                  <a:pt x="2853016" y="0"/>
                </a:lnTo>
                <a:lnTo>
                  <a:pt x="2853016" y="4406202"/>
                </a:lnTo>
                <a:lnTo>
                  <a:pt x="0" y="44062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433123" y="-1645095"/>
            <a:ext cx="6083710" cy="4114800"/>
          </a:xfrm>
          <a:custGeom>
            <a:avLst/>
            <a:gdLst/>
            <a:ahLst/>
            <a:cxnLst/>
            <a:rect r="r" b="b" t="t" l="l"/>
            <a:pathLst>
              <a:path h="4114800" w="6083710">
                <a:moveTo>
                  <a:pt x="0" y="0"/>
                </a:moveTo>
                <a:lnTo>
                  <a:pt x="6083710" y="0"/>
                </a:lnTo>
                <a:lnTo>
                  <a:pt x="608371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151527" y="4974554"/>
            <a:ext cx="4730612" cy="4283746"/>
          </a:xfrm>
          <a:custGeom>
            <a:avLst/>
            <a:gdLst/>
            <a:ahLst/>
            <a:cxnLst/>
            <a:rect r="r" b="b" t="t" l="l"/>
            <a:pathLst>
              <a:path h="4283746" w="4730612">
                <a:moveTo>
                  <a:pt x="0" y="0"/>
                </a:moveTo>
                <a:lnTo>
                  <a:pt x="4730612" y="0"/>
                </a:lnTo>
                <a:lnTo>
                  <a:pt x="4730612" y="4283746"/>
                </a:lnTo>
                <a:lnTo>
                  <a:pt x="0" y="42837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9144000" y="2364930"/>
            <a:ext cx="7875227" cy="36876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490"/>
              </a:lnSpc>
            </a:pPr>
            <a:r>
              <a:rPr lang="en-US" sz="12377">
                <a:solidFill>
                  <a:srgbClr val="19272C"/>
                </a:solidFill>
                <a:latin typeface="Accidental Fun Medium"/>
              </a:rPr>
              <a:t>Yardım Arama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1327777"/>
            <a:ext cx="8115300" cy="6404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139"/>
              </a:lnSpc>
            </a:pPr>
            <a:r>
              <a:rPr lang="en-US" sz="5100">
                <a:solidFill>
                  <a:srgbClr val="000000"/>
                </a:solidFill>
                <a:latin typeface="Accidental Fun Medium"/>
              </a:rPr>
              <a:t>Uzman desteği, bilgi, beceri ve yönlendirmesi ile  bize yardımcı olabilecek eğitimli kaynakları ifade eder. </a:t>
            </a:r>
          </a:p>
          <a:p>
            <a:pPr>
              <a:lnSpc>
                <a:spcPts val="7139"/>
              </a:lnSpc>
            </a:pPr>
          </a:p>
          <a:p>
            <a:pPr marL="0" indent="0" lvl="0">
              <a:lnSpc>
                <a:spcPts val="7139"/>
              </a:lnSpc>
              <a:spcBef>
                <a:spcPct val="0"/>
              </a:spcBef>
            </a:pPr>
            <a:r>
              <a:rPr lang="en-US" sz="5100">
                <a:solidFill>
                  <a:srgbClr val="000000"/>
                </a:solidFill>
                <a:latin typeface="Accidental Fun Medium"/>
              </a:rPr>
              <a:t>Gerekli halde bir uzman desteğine başvurunuz.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-3103188" y="4116015"/>
            <a:ext cx="7593300" cy="5135832"/>
          </a:xfrm>
          <a:custGeom>
            <a:avLst/>
            <a:gdLst/>
            <a:ahLst/>
            <a:cxnLst/>
            <a:rect r="r" b="b" t="t" l="l"/>
            <a:pathLst>
              <a:path h="5135832" w="7593300">
                <a:moveTo>
                  <a:pt x="0" y="0"/>
                </a:moveTo>
                <a:lnTo>
                  <a:pt x="7593299" y="0"/>
                </a:lnTo>
                <a:lnTo>
                  <a:pt x="7593299" y="5135832"/>
                </a:lnTo>
                <a:lnTo>
                  <a:pt x="0" y="51358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875162" y="6818261"/>
            <a:ext cx="4805861" cy="4491296"/>
          </a:xfrm>
          <a:custGeom>
            <a:avLst/>
            <a:gdLst/>
            <a:ahLst/>
            <a:cxnLst/>
            <a:rect r="r" b="b" t="t" l="l"/>
            <a:pathLst>
              <a:path h="4491296" w="4805861">
                <a:moveTo>
                  <a:pt x="0" y="0"/>
                </a:moveTo>
                <a:lnTo>
                  <a:pt x="4805861" y="0"/>
                </a:lnTo>
                <a:lnTo>
                  <a:pt x="4805861" y="4491296"/>
                </a:lnTo>
                <a:lnTo>
                  <a:pt x="0" y="44912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9738879">
            <a:off x="428674" y="7183681"/>
            <a:ext cx="1782177" cy="3099438"/>
          </a:xfrm>
          <a:custGeom>
            <a:avLst/>
            <a:gdLst/>
            <a:ahLst/>
            <a:cxnLst/>
            <a:rect r="r" b="b" t="t" l="l"/>
            <a:pathLst>
              <a:path h="3099438" w="1782177">
                <a:moveTo>
                  <a:pt x="0" y="0"/>
                </a:moveTo>
                <a:lnTo>
                  <a:pt x="1782177" y="0"/>
                </a:lnTo>
                <a:lnTo>
                  <a:pt x="1782177" y="3099438"/>
                </a:lnTo>
                <a:lnTo>
                  <a:pt x="0" y="30994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2556980">
            <a:off x="15440687" y="-46561"/>
            <a:ext cx="3637226" cy="3399153"/>
          </a:xfrm>
          <a:custGeom>
            <a:avLst/>
            <a:gdLst/>
            <a:ahLst/>
            <a:cxnLst/>
            <a:rect r="r" b="b" t="t" l="l"/>
            <a:pathLst>
              <a:path h="3399153" w="3637226">
                <a:moveTo>
                  <a:pt x="0" y="0"/>
                </a:moveTo>
                <a:lnTo>
                  <a:pt x="3637226" y="0"/>
                </a:lnTo>
                <a:lnTo>
                  <a:pt x="3637226" y="3399153"/>
                </a:lnTo>
                <a:lnTo>
                  <a:pt x="0" y="3399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9925145">
            <a:off x="15095648" y="-493680"/>
            <a:ext cx="3320557" cy="5128273"/>
          </a:xfrm>
          <a:custGeom>
            <a:avLst/>
            <a:gdLst/>
            <a:ahLst/>
            <a:cxnLst/>
            <a:rect r="r" b="b" t="t" l="l"/>
            <a:pathLst>
              <a:path h="5128273" w="3320557">
                <a:moveTo>
                  <a:pt x="0" y="0"/>
                </a:moveTo>
                <a:lnTo>
                  <a:pt x="3320557" y="0"/>
                </a:lnTo>
                <a:lnTo>
                  <a:pt x="3320557" y="5128273"/>
                </a:lnTo>
                <a:lnTo>
                  <a:pt x="0" y="51282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5414313" y="7893617"/>
            <a:ext cx="9718196" cy="1679567"/>
            <a:chOff x="0" y="0"/>
            <a:chExt cx="12957595" cy="223942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580662" y="147865"/>
              <a:ext cx="1289467" cy="1289467"/>
            </a:xfrm>
            <a:custGeom>
              <a:avLst/>
              <a:gdLst/>
              <a:ahLst/>
              <a:cxnLst/>
              <a:rect r="r" b="b" t="t" l="l"/>
              <a:pathLst>
                <a:path h="1289467" w="1289467">
                  <a:moveTo>
                    <a:pt x="0" y="0"/>
                  </a:moveTo>
                  <a:lnTo>
                    <a:pt x="1289467" y="0"/>
                  </a:lnTo>
                  <a:lnTo>
                    <a:pt x="1289467" y="1289467"/>
                  </a:lnTo>
                  <a:lnTo>
                    <a:pt x="0" y="12894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5639222" y="69196"/>
              <a:ext cx="1298940" cy="1298940"/>
            </a:xfrm>
            <a:custGeom>
              <a:avLst/>
              <a:gdLst/>
              <a:ahLst/>
              <a:cxnLst/>
              <a:rect r="r" b="b" t="t" l="l"/>
              <a:pathLst>
                <a:path h="1298940" w="1298940">
                  <a:moveTo>
                    <a:pt x="0" y="0"/>
                  </a:moveTo>
                  <a:lnTo>
                    <a:pt x="1298940" y="0"/>
                  </a:lnTo>
                  <a:lnTo>
                    <a:pt x="1298940" y="1298940"/>
                  </a:lnTo>
                  <a:lnTo>
                    <a:pt x="0" y="1298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0" y="1486247"/>
              <a:ext cx="2450791" cy="7531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704"/>
                </a:lnSpc>
              </a:pPr>
              <a:r>
                <a:rPr lang="en-US" sz="3360">
                  <a:solidFill>
                    <a:srgbClr val="19272C"/>
                  </a:solidFill>
                  <a:latin typeface="Sriracha"/>
                </a:rPr>
                <a:t>inegolram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5063297" y="1486247"/>
              <a:ext cx="2450791" cy="7531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704"/>
                </a:lnSpc>
              </a:pPr>
              <a:r>
                <a:rPr lang="en-US" sz="3360">
                  <a:solidFill>
                    <a:srgbClr val="19272C"/>
                  </a:solidFill>
                  <a:latin typeface="Sriracha"/>
                </a:rPr>
                <a:t>inegölram</a:t>
              </a:r>
            </a:p>
          </p:txBody>
        </p:sp>
        <p:sp>
          <p:nvSpPr>
            <p:cNvPr name="Freeform 12" id="12"/>
            <p:cNvSpPr/>
            <p:nvPr/>
          </p:nvSpPr>
          <p:spPr>
            <a:xfrm flipH="false" flipV="false" rot="0">
              <a:off x="11013533" y="0"/>
              <a:ext cx="1437332" cy="1437332"/>
            </a:xfrm>
            <a:custGeom>
              <a:avLst/>
              <a:gdLst/>
              <a:ahLst/>
              <a:cxnLst/>
              <a:rect r="r" b="b" t="t" l="l"/>
              <a:pathLst>
                <a:path h="1437332" w="1437332">
                  <a:moveTo>
                    <a:pt x="0" y="0"/>
                  </a:moveTo>
                  <a:lnTo>
                    <a:pt x="1437332" y="0"/>
                  </a:lnTo>
                  <a:lnTo>
                    <a:pt x="1437332" y="1437332"/>
                  </a:lnTo>
                  <a:lnTo>
                    <a:pt x="0" y="14373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10506804" y="1476774"/>
              <a:ext cx="2450791" cy="7531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704"/>
                </a:lnSpc>
              </a:pPr>
              <a:r>
                <a:rPr lang="en-US" sz="3360" u="sng">
                  <a:solidFill>
                    <a:srgbClr val="19272C"/>
                  </a:solidFill>
                  <a:latin typeface="Sriracha"/>
                  <a:hlinkClick r:id="rId16" tooltip="https://ineglram.meb.k12.tr/"/>
                </a:rPr>
                <a:t>inegolram</a:t>
              </a: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8453415" y="1272785"/>
            <a:ext cx="2986818" cy="3228992"/>
          </a:xfrm>
          <a:custGeom>
            <a:avLst/>
            <a:gdLst/>
            <a:ahLst/>
            <a:cxnLst/>
            <a:rect r="r" b="b" t="t" l="l"/>
            <a:pathLst>
              <a:path h="3228992" w="2986818">
                <a:moveTo>
                  <a:pt x="0" y="0"/>
                </a:moveTo>
                <a:lnTo>
                  <a:pt x="2986817" y="0"/>
                </a:lnTo>
                <a:lnTo>
                  <a:pt x="2986817" y="3228992"/>
                </a:lnTo>
                <a:lnTo>
                  <a:pt x="0" y="3228992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3029062" y="4392620"/>
            <a:ext cx="15258938" cy="18061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13322"/>
              </a:lnSpc>
              <a:spcBef>
                <a:spcPct val="0"/>
              </a:spcBef>
            </a:pPr>
            <a:r>
              <a:rPr lang="en-US" sz="9516">
                <a:solidFill>
                  <a:srgbClr val="000000"/>
                </a:solidFill>
                <a:latin typeface="Accidental Fun Medium"/>
              </a:rPr>
              <a:t>Dinlediğiniz İçin Teşekkürler!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456229" y="5933253"/>
            <a:ext cx="5634363" cy="1244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9123"/>
              </a:lnSpc>
              <a:spcBef>
                <a:spcPct val="0"/>
              </a:spcBef>
            </a:pPr>
            <a:r>
              <a:rPr lang="en-US" sz="6516">
                <a:solidFill>
                  <a:srgbClr val="000000"/>
                </a:solidFill>
                <a:latin typeface="Adaptable"/>
              </a:rPr>
              <a:t>Bizi Takip Edin.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83947" y="1519878"/>
            <a:ext cx="2990171" cy="3427131"/>
          </a:xfrm>
          <a:custGeom>
            <a:avLst/>
            <a:gdLst/>
            <a:ahLst/>
            <a:cxnLst/>
            <a:rect r="r" b="b" t="t" l="l"/>
            <a:pathLst>
              <a:path h="3427131" w="2990171">
                <a:moveTo>
                  <a:pt x="0" y="0"/>
                </a:moveTo>
                <a:lnTo>
                  <a:pt x="2990172" y="0"/>
                </a:lnTo>
                <a:lnTo>
                  <a:pt x="2990172" y="3427130"/>
                </a:lnTo>
                <a:lnTo>
                  <a:pt x="0" y="34271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959854">
            <a:off x="2044530" y="1482543"/>
            <a:ext cx="5548717" cy="5185528"/>
          </a:xfrm>
          <a:custGeom>
            <a:avLst/>
            <a:gdLst/>
            <a:ahLst/>
            <a:cxnLst/>
            <a:rect r="r" b="b" t="t" l="l"/>
            <a:pathLst>
              <a:path h="5185528" w="5548717">
                <a:moveTo>
                  <a:pt x="0" y="0"/>
                </a:moveTo>
                <a:lnTo>
                  <a:pt x="5548717" y="0"/>
                </a:lnTo>
                <a:lnTo>
                  <a:pt x="5548717" y="5185528"/>
                </a:lnTo>
                <a:lnTo>
                  <a:pt x="0" y="51855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716592">
            <a:off x="859756" y="3089269"/>
            <a:ext cx="3438554" cy="5980094"/>
          </a:xfrm>
          <a:custGeom>
            <a:avLst/>
            <a:gdLst/>
            <a:ahLst/>
            <a:cxnLst/>
            <a:rect r="r" b="b" t="t" l="l"/>
            <a:pathLst>
              <a:path h="5980094" w="3438554">
                <a:moveTo>
                  <a:pt x="0" y="0"/>
                </a:moveTo>
                <a:lnTo>
                  <a:pt x="3438554" y="0"/>
                </a:lnTo>
                <a:lnTo>
                  <a:pt x="3438554" y="5980095"/>
                </a:lnTo>
                <a:lnTo>
                  <a:pt x="0" y="59800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579033" y="2693144"/>
            <a:ext cx="5097179" cy="25568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286"/>
              </a:lnSpc>
            </a:pPr>
            <a:r>
              <a:rPr lang="en-US" sz="9016">
                <a:solidFill>
                  <a:srgbClr val="000000"/>
                </a:solidFill>
                <a:latin typeface="Accidental Fun Medium"/>
              </a:rPr>
              <a:t>Psikolojik Sağlamlık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676212" y="2157969"/>
            <a:ext cx="9377505" cy="5394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139"/>
              </a:lnSpc>
              <a:spcBef>
                <a:spcPct val="0"/>
              </a:spcBef>
            </a:pPr>
            <a:r>
              <a:rPr lang="en-US" sz="5100">
                <a:solidFill>
                  <a:srgbClr val="000000"/>
                </a:solidFill>
                <a:latin typeface="Source Sans Pro"/>
              </a:rPr>
              <a:t>Kişilerin zorlu yaşam olayları içinde kendini toparlayabilme, uyum sağlama, çözüm üretebilme ve bu durumlardan gelişerek çıkabilme kapasitesi anlamına gelir.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DF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0700176">
            <a:off x="14295103" y="7824021"/>
            <a:ext cx="5928395" cy="4925957"/>
          </a:xfrm>
          <a:custGeom>
            <a:avLst/>
            <a:gdLst/>
            <a:ahLst/>
            <a:cxnLst/>
            <a:rect r="r" b="b" t="t" l="l"/>
            <a:pathLst>
              <a:path h="4925957" w="5928395">
                <a:moveTo>
                  <a:pt x="0" y="0"/>
                </a:moveTo>
                <a:lnTo>
                  <a:pt x="5928394" y="0"/>
                </a:lnTo>
                <a:lnTo>
                  <a:pt x="5928394" y="4925958"/>
                </a:lnTo>
                <a:lnTo>
                  <a:pt x="0" y="49259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7430783">
            <a:off x="15496794" y="5869122"/>
            <a:ext cx="4013927" cy="2714875"/>
          </a:xfrm>
          <a:custGeom>
            <a:avLst/>
            <a:gdLst/>
            <a:ahLst/>
            <a:cxnLst/>
            <a:rect r="r" b="b" t="t" l="l"/>
            <a:pathLst>
              <a:path h="2714875" w="4013927">
                <a:moveTo>
                  <a:pt x="0" y="0"/>
                </a:moveTo>
                <a:lnTo>
                  <a:pt x="4013928" y="0"/>
                </a:lnTo>
                <a:lnTo>
                  <a:pt x="4013928" y="2714875"/>
                </a:lnTo>
                <a:lnTo>
                  <a:pt x="0" y="27148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0700176">
            <a:off x="-2478021" y="-349506"/>
            <a:ext cx="5928395" cy="4925957"/>
          </a:xfrm>
          <a:custGeom>
            <a:avLst/>
            <a:gdLst/>
            <a:ahLst/>
            <a:cxnLst/>
            <a:rect r="r" b="b" t="t" l="l"/>
            <a:pathLst>
              <a:path h="4925957" w="5928395">
                <a:moveTo>
                  <a:pt x="0" y="0"/>
                </a:moveTo>
                <a:lnTo>
                  <a:pt x="5928394" y="0"/>
                </a:lnTo>
                <a:lnTo>
                  <a:pt x="5928394" y="4925957"/>
                </a:lnTo>
                <a:lnTo>
                  <a:pt x="0" y="49259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86176" y="-1430054"/>
            <a:ext cx="4599347" cy="4114800"/>
          </a:xfrm>
          <a:custGeom>
            <a:avLst/>
            <a:gdLst/>
            <a:ahLst/>
            <a:cxnLst/>
            <a:rect r="r" b="b" t="t" l="l"/>
            <a:pathLst>
              <a:path h="4114800" w="4599347">
                <a:moveTo>
                  <a:pt x="0" y="0"/>
                </a:moveTo>
                <a:lnTo>
                  <a:pt x="4599347" y="0"/>
                </a:lnTo>
                <a:lnTo>
                  <a:pt x="459934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785849" y="881063"/>
            <a:ext cx="16230600" cy="12324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840"/>
              </a:lnSpc>
            </a:pPr>
            <a:r>
              <a:rPr lang="en-US" sz="7016" spc="-435">
                <a:solidFill>
                  <a:srgbClr val="902124"/>
                </a:solidFill>
                <a:latin typeface="Accidental Fun Medium"/>
              </a:rPr>
              <a:t>Psikolojik Sağlamlığı Etkileyen Faktörler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363144" y="2859786"/>
            <a:ext cx="6628151" cy="5499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39"/>
              </a:lnSpc>
            </a:pPr>
            <a:r>
              <a:rPr lang="en-US" sz="5100">
                <a:solidFill>
                  <a:srgbClr val="000000"/>
                </a:solidFill>
                <a:latin typeface="Accidental Fun Medium"/>
              </a:rPr>
              <a:t>Genetik Yatkınlık </a:t>
            </a:r>
          </a:p>
          <a:p>
            <a:pPr algn="ctr">
              <a:lnSpc>
                <a:spcPts val="7139"/>
              </a:lnSpc>
            </a:pPr>
            <a:r>
              <a:rPr lang="en-US" sz="5100">
                <a:solidFill>
                  <a:srgbClr val="000000"/>
                </a:solidFill>
                <a:latin typeface="Accidental Fun Medium"/>
              </a:rPr>
              <a:t>Mizaç</a:t>
            </a:r>
          </a:p>
          <a:p>
            <a:pPr algn="ctr">
              <a:lnSpc>
                <a:spcPts val="7139"/>
              </a:lnSpc>
            </a:pPr>
            <a:r>
              <a:rPr lang="en-US" sz="5100">
                <a:solidFill>
                  <a:srgbClr val="000000"/>
                </a:solidFill>
                <a:latin typeface="Accidental Fun Medium"/>
              </a:rPr>
              <a:t>çevre</a:t>
            </a:r>
          </a:p>
          <a:p>
            <a:pPr algn="ctr">
              <a:lnSpc>
                <a:spcPts val="7139"/>
              </a:lnSpc>
            </a:pPr>
            <a:r>
              <a:rPr lang="en-US" sz="5100">
                <a:solidFill>
                  <a:srgbClr val="000000"/>
                </a:solidFill>
                <a:latin typeface="Accidental Fun Medium"/>
              </a:rPr>
              <a:t>Yetiştirilme Tarzı</a:t>
            </a:r>
          </a:p>
          <a:p>
            <a:pPr algn="ctr">
              <a:lnSpc>
                <a:spcPts val="7139"/>
              </a:lnSpc>
            </a:pPr>
            <a:r>
              <a:rPr lang="en-US" sz="5100">
                <a:solidFill>
                  <a:srgbClr val="000000"/>
                </a:solidFill>
                <a:latin typeface="Accidental Fun Medium"/>
              </a:rPr>
              <a:t>Öğrenilmiş Davranışlar</a:t>
            </a:r>
          </a:p>
          <a:p>
            <a:pPr algn="ctr" marL="0" indent="0" lvl="0">
              <a:lnSpc>
                <a:spcPts val="7139"/>
              </a:lnSpc>
              <a:spcBef>
                <a:spcPct val="0"/>
              </a:spcBef>
            </a:pPr>
            <a:r>
              <a:rPr lang="en-US" sz="5100">
                <a:solidFill>
                  <a:srgbClr val="000000"/>
                </a:solidFill>
                <a:latin typeface="Accidental Fun Medium"/>
              </a:rPr>
              <a:t>Geçmiş Yaşantılar 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10700176">
            <a:off x="9930021" y="2794980"/>
            <a:ext cx="6611075" cy="5493202"/>
          </a:xfrm>
          <a:custGeom>
            <a:avLst/>
            <a:gdLst/>
            <a:ahLst/>
            <a:cxnLst/>
            <a:rect r="r" b="b" t="t" l="l"/>
            <a:pathLst>
              <a:path h="5493202" w="6611075">
                <a:moveTo>
                  <a:pt x="0" y="0"/>
                </a:moveTo>
                <a:lnTo>
                  <a:pt x="6611075" y="0"/>
                </a:lnTo>
                <a:lnTo>
                  <a:pt x="6611075" y="5493203"/>
                </a:lnTo>
                <a:lnTo>
                  <a:pt x="0" y="54932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9991295" y="3144139"/>
            <a:ext cx="6628151" cy="4594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139"/>
              </a:lnSpc>
              <a:spcBef>
                <a:spcPct val="0"/>
              </a:spcBef>
            </a:pPr>
            <a:r>
              <a:rPr lang="en-US" sz="5100">
                <a:solidFill>
                  <a:srgbClr val="000000"/>
                </a:solidFill>
                <a:latin typeface="Accidental Fun Medium"/>
              </a:rPr>
              <a:t>Psikolojik Sağlamlık becerisini etkilese de psikolojik sağlamlık geliştirilebilen bir kapasitedir.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BD6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924590">
            <a:off x="-1200800" y="-1545838"/>
            <a:ext cx="5509711" cy="5149075"/>
          </a:xfrm>
          <a:custGeom>
            <a:avLst/>
            <a:gdLst/>
            <a:ahLst/>
            <a:cxnLst/>
            <a:rect r="r" b="b" t="t" l="l"/>
            <a:pathLst>
              <a:path h="5149075" w="5509711">
                <a:moveTo>
                  <a:pt x="0" y="0"/>
                </a:moveTo>
                <a:lnTo>
                  <a:pt x="5509711" y="0"/>
                </a:lnTo>
                <a:lnTo>
                  <a:pt x="5509711" y="5149076"/>
                </a:lnTo>
                <a:lnTo>
                  <a:pt x="0" y="51490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2916427">
            <a:off x="14307328" y="-603159"/>
            <a:ext cx="5560541" cy="4114800"/>
          </a:xfrm>
          <a:custGeom>
            <a:avLst/>
            <a:gdLst/>
            <a:ahLst/>
            <a:cxnLst/>
            <a:rect r="r" b="b" t="t" l="l"/>
            <a:pathLst>
              <a:path h="4114800" w="5560541">
                <a:moveTo>
                  <a:pt x="0" y="0"/>
                </a:moveTo>
                <a:lnTo>
                  <a:pt x="5560540" y="0"/>
                </a:lnTo>
                <a:lnTo>
                  <a:pt x="556054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262734" y="-857296"/>
            <a:ext cx="5388429" cy="4114800"/>
          </a:xfrm>
          <a:custGeom>
            <a:avLst/>
            <a:gdLst/>
            <a:ahLst/>
            <a:cxnLst/>
            <a:rect r="r" b="b" t="t" l="l"/>
            <a:pathLst>
              <a:path h="4114800" w="5388429">
                <a:moveTo>
                  <a:pt x="0" y="0"/>
                </a:moveTo>
                <a:lnTo>
                  <a:pt x="5388429" y="0"/>
                </a:lnTo>
                <a:lnTo>
                  <a:pt x="538842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3861920"/>
            <a:ext cx="15920903" cy="2785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139"/>
              </a:lnSpc>
              <a:spcBef>
                <a:spcPct val="0"/>
              </a:spcBef>
            </a:pPr>
            <a:r>
              <a:rPr lang="en-US" sz="5100">
                <a:solidFill>
                  <a:srgbClr val="000000"/>
                </a:solidFill>
                <a:latin typeface="Accidental Fun Medium"/>
              </a:rPr>
              <a:t>Psikolojik Sağlamlık, pek çok beceriyi kapsayan şemsiye bir tanımdır. Örneğin; stresle başa çıkma becerisi, sosyal destek kaynakları, öz kontrolü vb.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BD6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3434495">
            <a:off x="-1047574" y="7645162"/>
            <a:ext cx="3974044" cy="3034724"/>
          </a:xfrm>
          <a:custGeom>
            <a:avLst/>
            <a:gdLst/>
            <a:ahLst/>
            <a:cxnLst/>
            <a:rect r="r" b="b" t="t" l="l"/>
            <a:pathLst>
              <a:path h="3034724" w="3974044">
                <a:moveTo>
                  <a:pt x="0" y="0"/>
                </a:moveTo>
                <a:lnTo>
                  <a:pt x="3974044" y="0"/>
                </a:lnTo>
                <a:lnTo>
                  <a:pt x="3974044" y="3034724"/>
                </a:lnTo>
                <a:lnTo>
                  <a:pt x="0" y="30347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4735729">
            <a:off x="15856936" y="-80207"/>
            <a:ext cx="3279026" cy="2217814"/>
          </a:xfrm>
          <a:custGeom>
            <a:avLst/>
            <a:gdLst/>
            <a:ahLst/>
            <a:cxnLst/>
            <a:rect r="r" b="b" t="t" l="l"/>
            <a:pathLst>
              <a:path h="2217814" w="3279026">
                <a:moveTo>
                  <a:pt x="0" y="0"/>
                </a:moveTo>
                <a:lnTo>
                  <a:pt x="3279026" y="0"/>
                </a:lnTo>
                <a:lnTo>
                  <a:pt x="3279026" y="2217814"/>
                </a:lnTo>
                <a:lnTo>
                  <a:pt x="0" y="22178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666750"/>
            <a:ext cx="16230600" cy="18061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322"/>
              </a:lnSpc>
            </a:pPr>
            <a:r>
              <a:rPr lang="en-US" sz="9516">
                <a:solidFill>
                  <a:srgbClr val="902124"/>
                </a:solidFill>
                <a:latin typeface="Accidental Fun Medium"/>
              </a:rPr>
              <a:t>Temel Bakış Açısı Nedir?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2737938"/>
            <a:ext cx="16230600" cy="1880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139"/>
              </a:lnSpc>
              <a:spcBef>
                <a:spcPct val="0"/>
              </a:spcBef>
            </a:pPr>
            <a:r>
              <a:rPr lang="en-US" sz="5100">
                <a:solidFill>
                  <a:srgbClr val="000000"/>
                </a:solidFill>
                <a:latin typeface="Accidental Fun Medium"/>
              </a:rPr>
              <a:t>Psikolojik Sağlamlık düzeyini belirleyen ana unsurları şu şekilde açıklayabiliriz.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204788" y="5375910"/>
            <a:ext cx="17627918" cy="3716655"/>
            <a:chOff x="0" y="0"/>
            <a:chExt cx="23503890" cy="495554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48260" y="45720"/>
              <a:ext cx="23406101" cy="4867910"/>
            </a:xfrm>
            <a:custGeom>
              <a:avLst/>
              <a:gdLst/>
              <a:ahLst/>
              <a:cxnLst/>
              <a:rect r="r" b="b" t="t" l="l"/>
              <a:pathLst>
                <a:path h="4867910" w="23406101">
                  <a:moveTo>
                    <a:pt x="204470" y="614680"/>
                  </a:moveTo>
                  <a:cubicBezTo>
                    <a:pt x="980440" y="586740"/>
                    <a:pt x="1174750" y="558800"/>
                    <a:pt x="1316990" y="534670"/>
                  </a:cubicBezTo>
                  <a:cubicBezTo>
                    <a:pt x="1419860" y="516890"/>
                    <a:pt x="1460500" y="501650"/>
                    <a:pt x="1578610" y="480060"/>
                  </a:cubicBezTo>
                  <a:cubicBezTo>
                    <a:pt x="1821180" y="436880"/>
                    <a:pt x="2368550" y="353060"/>
                    <a:pt x="2696210" y="313690"/>
                  </a:cubicBezTo>
                  <a:cubicBezTo>
                    <a:pt x="2951480" y="283210"/>
                    <a:pt x="3092450" y="265430"/>
                    <a:pt x="3378200" y="252730"/>
                  </a:cubicBezTo>
                  <a:cubicBezTo>
                    <a:pt x="3856990" y="231140"/>
                    <a:pt x="4949190" y="218440"/>
                    <a:pt x="5304790" y="252730"/>
                  </a:cubicBezTo>
                  <a:cubicBezTo>
                    <a:pt x="5443220" y="266700"/>
                    <a:pt x="5504180" y="274320"/>
                    <a:pt x="5589270" y="308610"/>
                  </a:cubicBezTo>
                  <a:cubicBezTo>
                    <a:pt x="5670550" y="341630"/>
                    <a:pt x="5737860" y="396240"/>
                    <a:pt x="5806440" y="448310"/>
                  </a:cubicBezTo>
                  <a:cubicBezTo>
                    <a:pt x="5873750" y="499110"/>
                    <a:pt x="5944870" y="548640"/>
                    <a:pt x="5995670" y="615950"/>
                  </a:cubicBezTo>
                  <a:cubicBezTo>
                    <a:pt x="6049010" y="684530"/>
                    <a:pt x="6090920" y="762000"/>
                    <a:pt x="6115050" y="858520"/>
                  </a:cubicBezTo>
                  <a:cubicBezTo>
                    <a:pt x="6146800" y="982980"/>
                    <a:pt x="6159500" y="1179830"/>
                    <a:pt x="6131560" y="1311910"/>
                  </a:cubicBezTo>
                  <a:cubicBezTo>
                    <a:pt x="6108700" y="1423670"/>
                    <a:pt x="6045200" y="1527810"/>
                    <a:pt x="5989320" y="1607820"/>
                  </a:cubicBezTo>
                  <a:cubicBezTo>
                    <a:pt x="5942330" y="1675130"/>
                    <a:pt x="5897880" y="1713230"/>
                    <a:pt x="5829300" y="1771650"/>
                  </a:cubicBezTo>
                  <a:cubicBezTo>
                    <a:pt x="5727700" y="1856740"/>
                    <a:pt x="5556250" y="1949450"/>
                    <a:pt x="5421630" y="2052320"/>
                  </a:cubicBezTo>
                  <a:cubicBezTo>
                    <a:pt x="5278120" y="2161540"/>
                    <a:pt x="5102860" y="2306320"/>
                    <a:pt x="4996180" y="2410460"/>
                  </a:cubicBezTo>
                  <a:cubicBezTo>
                    <a:pt x="4923790" y="2480310"/>
                    <a:pt x="4876800" y="2534920"/>
                    <a:pt x="4828540" y="2598420"/>
                  </a:cubicBezTo>
                  <a:cubicBezTo>
                    <a:pt x="4785360" y="2655570"/>
                    <a:pt x="4748530" y="2711450"/>
                    <a:pt x="4716780" y="2773680"/>
                  </a:cubicBezTo>
                  <a:cubicBezTo>
                    <a:pt x="4683760" y="2837180"/>
                    <a:pt x="4659630" y="2907030"/>
                    <a:pt x="4636770" y="2976880"/>
                  </a:cubicBezTo>
                  <a:cubicBezTo>
                    <a:pt x="4613910" y="3049270"/>
                    <a:pt x="4591050" y="3114040"/>
                    <a:pt x="4579620" y="3202940"/>
                  </a:cubicBezTo>
                  <a:cubicBezTo>
                    <a:pt x="4563110" y="3323590"/>
                    <a:pt x="4561840" y="3515360"/>
                    <a:pt x="4572000" y="3638550"/>
                  </a:cubicBezTo>
                  <a:cubicBezTo>
                    <a:pt x="4579620" y="3729990"/>
                    <a:pt x="4583430" y="3801110"/>
                    <a:pt x="4615180" y="3874770"/>
                  </a:cubicBezTo>
                  <a:cubicBezTo>
                    <a:pt x="4648200" y="3953510"/>
                    <a:pt x="4710430" y="4030980"/>
                    <a:pt x="4771390" y="4095750"/>
                  </a:cubicBezTo>
                  <a:cubicBezTo>
                    <a:pt x="4832350" y="4159250"/>
                    <a:pt x="4903470" y="4218940"/>
                    <a:pt x="4983480" y="4259580"/>
                  </a:cubicBezTo>
                  <a:cubicBezTo>
                    <a:pt x="5068570" y="4302760"/>
                    <a:pt x="5182870" y="4326890"/>
                    <a:pt x="5270500" y="4344670"/>
                  </a:cubicBezTo>
                  <a:cubicBezTo>
                    <a:pt x="5342890" y="4358640"/>
                    <a:pt x="5403850" y="4362450"/>
                    <a:pt x="5473700" y="4364990"/>
                  </a:cubicBezTo>
                  <a:cubicBezTo>
                    <a:pt x="5548630" y="4367530"/>
                    <a:pt x="5623560" y="4378960"/>
                    <a:pt x="5706110" y="4361180"/>
                  </a:cubicBezTo>
                  <a:cubicBezTo>
                    <a:pt x="5808980" y="4338320"/>
                    <a:pt x="5922010" y="4272280"/>
                    <a:pt x="6036310" y="4215130"/>
                  </a:cubicBezTo>
                  <a:cubicBezTo>
                    <a:pt x="6165850" y="4150360"/>
                    <a:pt x="6308090" y="4074160"/>
                    <a:pt x="6438900" y="3987800"/>
                  </a:cubicBezTo>
                  <a:cubicBezTo>
                    <a:pt x="6574790" y="3897630"/>
                    <a:pt x="6709410" y="3787140"/>
                    <a:pt x="6837680" y="3684270"/>
                  </a:cubicBezTo>
                  <a:cubicBezTo>
                    <a:pt x="6962140" y="3585210"/>
                    <a:pt x="7056120" y="3506470"/>
                    <a:pt x="7197090" y="3383280"/>
                  </a:cubicBezTo>
                  <a:cubicBezTo>
                    <a:pt x="7405370" y="3201670"/>
                    <a:pt x="7733030" y="2885440"/>
                    <a:pt x="7956550" y="2691130"/>
                  </a:cubicBezTo>
                  <a:cubicBezTo>
                    <a:pt x="8128000" y="2542540"/>
                    <a:pt x="8299450" y="2414270"/>
                    <a:pt x="8418830" y="2310130"/>
                  </a:cubicBezTo>
                  <a:cubicBezTo>
                    <a:pt x="8498840" y="2240280"/>
                    <a:pt x="8542020" y="2189480"/>
                    <a:pt x="8611870" y="2131060"/>
                  </a:cubicBezTo>
                  <a:cubicBezTo>
                    <a:pt x="8686800" y="2067560"/>
                    <a:pt x="8757920" y="2012950"/>
                    <a:pt x="8855710" y="1944370"/>
                  </a:cubicBezTo>
                  <a:cubicBezTo>
                    <a:pt x="8994140" y="1846580"/>
                    <a:pt x="9202420" y="1727200"/>
                    <a:pt x="9370060" y="1612900"/>
                  </a:cubicBezTo>
                  <a:cubicBezTo>
                    <a:pt x="9535160" y="1499870"/>
                    <a:pt x="9716770" y="1352550"/>
                    <a:pt x="9855200" y="1259840"/>
                  </a:cubicBezTo>
                  <a:cubicBezTo>
                    <a:pt x="9954260" y="1193800"/>
                    <a:pt x="10005060" y="1162050"/>
                    <a:pt x="10118090" y="1098550"/>
                  </a:cubicBezTo>
                  <a:cubicBezTo>
                    <a:pt x="10311130" y="989330"/>
                    <a:pt x="10697210" y="784860"/>
                    <a:pt x="10918190" y="680720"/>
                  </a:cubicBezTo>
                  <a:cubicBezTo>
                    <a:pt x="11069320" y="609600"/>
                    <a:pt x="11150600" y="579120"/>
                    <a:pt x="11305540" y="514350"/>
                  </a:cubicBezTo>
                  <a:cubicBezTo>
                    <a:pt x="11536680" y="417830"/>
                    <a:pt x="11918950" y="248920"/>
                    <a:pt x="12171680" y="166370"/>
                  </a:cubicBezTo>
                  <a:cubicBezTo>
                    <a:pt x="12359640" y="105410"/>
                    <a:pt x="12498070" y="66040"/>
                    <a:pt x="12674600" y="39370"/>
                  </a:cubicBezTo>
                  <a:cubicBezTo>
                    <a:pt x="12862560" y="10160"/>
                    <a:pt x="13069570" y="10160"/>
                    <a:pt x="13267690" y="5080"/>
                  </a:cubicBezTo>
                  <a:cubicBezTo>
                    <a:pt x="13465810" y="0"/>
                    <a:pt x="13698220" y="2540"/>
                    <a:pt x="13863320" y="11430"/>
                  </a:cubicBezTo>
                  <a:cubicBezTo>
                    <a:pt x="13982701" y="17780"/>
                    <a:pt x="14051279" y="25400"/>
                    <a:pt x="14169390" y="39370"/>
                  </a:cubicBezTo>
                  <a:cubicBezTo>
                    <a:pt x="14333220" y="59690"/>
                    <a:pt x="14569440" y="85090"/>
                    <a:pt x="14753590" y="127000"/>
                  </a:cubicBezTo>
                  <a:cubicBezTo>
                    <a:pt x="14926310" y="166370"/>
                    <a:pt x="15120620" y="208280"/>
                    <a:pt x="15243810" y="279400"/>
                  </a:cubicBezTo>
                  <a:cubicBezTo>
                    <a:pt x="15335251" y="331470"/>
                    <a:pt x="15401290" y="392430"/>
                    <a:pt x="15452090" y="468630"/>
                  </a:cubicBezTo>
                  <a:cubicBezTo>
                    <a:pt x="15502890" y="544830"/>
                    <a:pt x="15527020" y="650240"/>
                    <a:pt x="15548610" y="737870"/>
                  </a:cubicBezTo>
                  <a:cubicBezTo>
                    <a:pt x="15567660" y="817880"/>
                    <a:pt x="15572740" y="895350"/>
                    <a:pt x="15579090" y="972820"/>
                  </a:cubicBezTo>
                  <a:cubicBezTo>
                    <a:pt x="15585440" y="1047750"/>
                    <a:pt x="15593060" y="1111250"/>
                    <a:pt x="15587979" y="1193800"/>
                  </a:cubicBezTo>
                  <a:cubicBezTo>
                    <a:pt x="15581629" y="1297940"/>
                    <a:pt x="15568929" y="1404620"/>
                    <a:pt x="15532101" y="1548130"/>
                  </a:cubicBezTo>
                  <a:cubicBezTo>
                    <a:pt x="15469870" y="1786890"/>
                    <a:pt x="15278101" y="2211070"/>
                    <a:pt x="15193010" y="2477770"/>
                  </a:cubicBezTo>
                  <a:cubicBezTo>
                    <a:pt x="15129510" y="2674620"/>
                    <a:pt x="15073629" y="2830830"/>
                    <a:pt x="15049501" y="2999740"/>
                  </a:cubicBezTo>
                  <a:cubicBezTo>
                    <a:pt x="15026640" y="3154680"/>
                    <a:pt x="14996160" y="3338830"/>
                    <a:pt x="15040610" y="3454400"/>
                  </a:cubicBezTo>
                  <a:cubicBezTo>
                    <a:pt x="15074901" y="3544570"/>
                    <a:pt x="15158720" y="3600450"/>
                    <a:pt x="15231110" y="3660140"/>
                  </a:cubicBezTo>
                  <a:cubicBezTo>
                    <a:pt x="15304770" y="3722370"/>
                    <a:pt x="15387320" y="3774440"/>
                    <a:pt x="15478760" y="3818890"/>
                  </a:cubicBezTo>
                  <a:cubicBezTo>
                    <a:pt x="15577820" y="3867150"/>
                    <a:pt x="15698470" y="3906520"/>
                    <a:pt x="15803879" y="3931920"/>
                  </a:cubicBezTo>
                  <a:cubicBezTo>
                    <a:pt x="15899129" y="3954780"/>
                    <a:pt x="15968979" y="3959860"/>
                    <a:pt x="16084551" y="3970020"/>
                  </a:cubicBezTo>
                  <a:cubicBezTo>
                    <a:pt x="16266160" y="3985260"/>
                    <a:pt x="16621760" y="4005580"/>
                    <a:pt x="16788129" y="3995420"/>
                  </a:cubicBezTo>
                  <a:cubicBezTo>
                    <a:pt x="16880840" y="3989070"/>
                    <a:pt x="16930370" y="3980180"/>
                    <a:pt x="17001490" y="3959860"/>
                  </a:cubicBezTo>
                  <a:cubicBezTo>
                    <a:pt x="17077690" y="3938270"/>
                    <a:pt x="17156429" y="3903980"/>
                    <a:pt x="17228820" y="3869690"/>
                  </a:cubicBezTo>
                  <a:cubicBezTo>
                    <a:pt x="17299940" y="3836670"/>
                    <a:pt x="17357090" y="3807460"/>
                    <a:pt x="17435829" y="3756660"/>
                  </a:cubicBezTo>
                  <a:cubicBezTo>
                    <a:pt x="17555210" y="3679190"/>
                    <a:pt x="17716501" y="3552190"/>
                    <a:pt x="17863820" y="3432810"/>
                  </a:cubicBezTo>
                  <a:cubicBezTo>
                    <a:pt x="18030190" y="3298190"/>
                    <a:pt x="18204179" y="3153410"/>
                    <a:pt x="18378170" y="2984500"/>
                  </a:cubicBezTo>
                  <a:cubicBezTo>
                    <a:pt x="18576290" y="2792730"/>
                    <a:pt x="18836640" y="2499360"/>
                    <a:pt x="18981420" y="2335530"/>
                  </a:cubicBezTo>
                  <a:cubicBezTo>
                    <a:pt x="19066510" y="2239010"/>
                    <a:pt x="19107151" y="2176780"/>
                    <a:pt x="19177001" y="2101850"/>
                  </a:cubicBezTo>
                  <a:cubicBezTo>
                    <a:pt x="19249390" y="2024380"/>
                    <a:pt x="19307810" y="1957070"/>
                    <a:pt x="19408140" y="1875790"/>
                  </a:cubicBezTo>
                  <a:cubicBezTo>
                    <a:pt x="19561810" y="1750060"/>
                    <a:pt x="19851370" y="1564640"/>
                    <a:pt x="20036790" y="1454150"/>
                  </a:cubicBezTo>
                  <a:cubicBezTo>
                    <a:pt x="20175220" y="1371600"/>
                    <a:pt x="20261579" y="1325880"/>
                    <a:pt x="20410170" y="1254760"/>
                  </a:cubicBezTo>
                  <a:cubicBezTo>
                    <a:pt x="20620990" y="1154430"/>
                    <a:pt x="20927060" y="1022350"/>
                    <a:pt x="21188679" y="924560"/>
                  </a:cubicBezTo>
                  <a:cubicBezTo>
                    <a:pt x="21446490" y="829310"/>
                    <a:pt x="21772879" y="728980"/>
                    <a:pt x="21971001" y="674370"/>
                  </a:cubicBezTo>
                  <a:cubicBezTo>
                    <a:pt x="22089110" y="641350"/>
                    <a:pt x="22165310" y="623570"/>
                    <a:pt x="22258020" y="605790"/>
                  </a:cubicBezTo>
                  <a:cubicBezTo>
                    <a:pt x="22344379" y="589280"/>
                    <a:pt x="22405340" y="582930"/>
                    <a:pt x="22512020" y="571500"/>
                  </a:cubicBezTo>
                  <a:cubicBezTo>
                    <a:pt x="22691090" y="552450"/>
                    <a:pt x="23105110" y="502920"/>
                    <a:pt x="23235920" y="519430"/>
                  </a:cubicBezTo>
                  <a:cubicBezTo>
                    <a:pt x="23285451" y="525780"/>
                    <a:pt x="23310851" y="532130"/>
                    <a:pt x="23337520" y="552450"/>
                  </a:cubicBezTo>
                  <a:cubicBezTo>
                    <a:pt x="23364190" y="572770"/>
                    <a:pt x="23388320" y="614680"/>
                    <a:pt x="23398479" y="641350"/>
                  </a:cubicBezTo>
                  <a:cubicBezTo>
                    <a:pt x="23406101" y="660400"/>
                    <a:pt x="23406101" y="678180"/>
                    <a:pt x="23404829" y="695960"/>
                  </a:cubicBezTo>
                  <a:cubicBezTo>
                    <a:pt x="23403560" y="713740"/>
                    <a:pt x="23402290" y="730250"/>
                    <a:pt x="23393401" y="749300"/>
                  </a:cubicBezTo>
                  <a:cubicBezTo>
                    <a:pt x="23380701" y="774700"/>
                    <a:pt x="23347679" y="814070"/>
                    <a:pt x="23324820" y="831850"/>
                  </a:cubicBezTo>
                  <a:cubicBezTo>
                    <a:pt x="23308310" y="844550"/>
                    <a:pt x="23294340" y="850900"/>
                    <a:pt x="23274020" y="853440"/>
                  </a:cubicBezTo>
                  <a:cubicBezTo>
                    <a:pt x="23244810" y="857250"/>
                    <a:pt x="23197820" y="855980"/>
                    <a:pt x="23166070" y="842010"/>
                  </a:cubicBezTo>
                  <a:cubicBezTo>
                    <a:pt x="23135590" y="828040"/>
                    <a:pt x="23102570" y="792480"/>
                    <a:pt x="23087329" y="768350"/>
                  </a:cubicBezTo>
                  <a:cubicBezTo>
                    <a:pt x="23075901" y="750570"/>
                    <a:pt x="23070820" y="736600"/>
                    <a:pt x="23069551" y="716280"/>
                  </a:cubicBezTo>
                  <a:cubicBezTo>
                    <a:pt x="23067010" y="687070"/>
                    <a:pt x="23070820" y="640080"/>
                    <a:pt x="23087329" y="609600"/>
                  </a:cubicBezTo>
                  <a:cubicBezTo>
                    <a:pt x="23103840" y="579120"/>
                    <a:pt x="23134320" y="548640"/>
                    <a:pt x="23164801" y="534670"/>
                  </a:cubicBezTo>
                  <a:cubicBezTo>
                    <a:pt x="23195279" y="520700"/>
                    <a:pt x="23242270" y="519430"/>
                    <a:pt x="23271479" y="523240"/>
                  </a:cubicBezTo>
                  <a:cubicBezTo>
                    <a:pt x="23291801" y="525780"/>
                    <a:pt x="23305770" y="530860"/>
                    <a:pt x="23322279" y="542290"/>
                  </a:cubicBezTo>
                  <a:cubicBezTo>
                    <a:pt x="23346410" y="558800"/>
                    <a:pt x="23380701" y="593090"/>
                    <a:pt x="23393401" y="624840"/>
                  </a:cubicBezTo>
                  <a:cubicBezTo>
                    <a:pt x="23406101" y="656590"/>
                    <a:pt x="23404829" y="704850"/>
                    <a:pt x="23399751" y="732790"/>
                  </a:cubicBezTo>
                  <a:cubicBezTo>
                    <a:pt x="23395940" y="753110"/>
                    <a:pt x="23389590" y="765810"/>
                    <a:pt x="23376890" y="782320"/>
                  </a:cubicBezTo>
                  <a:cubicBezTo>
                    <a:pt x="23359110" y="805180"/>
                    <a:pt x="23318470" y="836930"/>
                    <a:pt x="23291801" y="848360"/>
                  </a:cubicBezTo>
                  <a:cubicBezTo>
                    <a:pt x="23272751" y="857250"/>
                    <a:pt x="23266401" y="854710"/>
                    <a:pt x="23237190" y="857250"/>
                  </a:cubicBezTo>
                  <a:cubicBezTo>
                    <a:pt x="23135590" y="863600"/>
                    <a:pt x="22708870" y="836930"/>
                    <a:pt x="22538690" y="839470"/>
                  </a:cubicBezTo>
                  <a:cubicBezTo>
                    <a:pt x="22440901" y="840740"/>
                    <a:pt x="22387560" y="843280"/>
                    <a:pt x="22307551" y="852170"/>
                  </a:cubicBezTo>
                  <a:cubicBezTo>
                    <a:pt x="22221190" y="861060"/>
                    <a:pt x="22151340" y="869950"/>
                    <a:pt x="22040851" y="896620"/>
                  </a:cubicBezTo>
                  <a:cubicBezTo>
                    <a:pt x="21851620" y="942340"/>
                    <a:pt x="21530310" y="1041400"/>
                    <a:pt x="21281390" y="1137920"/>
                  </a:cubicBezTo>
                  <a:cubicBezTo>
                    <a:pt x="21028660" y="1235710"/>
                    <a:pt x="20736560" y="1375410"/>
                    <a:pt x="20538440" y="1480820"/>
                  </a:cubicBezTo>
                  <a:cubicBezTo>
                    <a:pt x="20400010" y="1554480"/>
                    <a:pt x="20321270" y="1604010"/>
                    <a:pt x="20194270" y="1687830"/>
                  </a:cubicBezTo>
                  <a:cubicBezTo>
                    <a:pt x="20026629" y="1798320"/>
                    <a:pt x="19763740" y="1978660"/>
                    <a:pt x="19624040" y="2096770"/>
                  </a:cubicBezTo>
                  <a:cubicBezTo>
                    <a:pt x="19533870" y="2172970"/>
                    <a:pt x="19484340" y="2227580"/>
                    <a:pt x="19417029" y="2301240"/>
                  </a:cubicBezTo>
                  <a:cubicBezTo>
                    <a:pt x="19347179" y="2378710"/>
                    <a:pt x="19301460" y="2447290"/>
                    <a:pt x="19213829" y="2548890"/>
                  </a:cubicBezTo>
                  <a:cubicBezTo>
                    <a:pt x="19065240" y="2720340"/>
                    <a:pt x="18793460" y="3017520"/>
                    <a:pt x="18595340" y="3221990"/>
                  </a:cubicBezTo>
                  <a:cubicBezTo>
                    <a:pt x="18421351" y="3401060"/>
                    <a:pt x="18260060" y="3564890"/>
                    <a:pt x="18091151" y="3714750"/>
                  </a:cubicBezTo>
                  <a:cubicBezTo>
                    <a:pt x="17934940" y="3853180"/>
                    <a:pt x="17757140" y="3999230"/>
                    <a:pt x="17622520" y="4090670"/>
                  </a:cubicBezTo>
                  <a:cubicBezTo>
                    <a:pt x="17531079" y="4152900"/>
                    <a:pt x="17465040" y="4185920"/>
                    <a:pt x="17377410" y="4229100"/>
                  </a:cubicBezTo>
                  <a:cubicBezTo>
                    <a:pt x="17283429" y="4276090"/>
                    <a:pt x="17176751" y="4326890"/>
                    <a:pt x="17075151" y="4357370"/>
                  </a:cubicBezTo>
                  <a:cubicBezTo>
                    <a:pt x="16979901" y="4386580"/>
                    <a:pt x="16906240" y="4399280"/>
                    <a:pt x="16788129" y="4410710"/>
                  </a:cubicBezTo>
                  <a:cubicBezTo>
                    <a:pt x="16598901" y="4428490"/>
                    <a:pt x="16248379" y="4432300"/>
                    <a:pt x="16047720" y="4418330"/>
                  </a:cubicBezTo>
                  <a:cubicBezTo>
                    <a:pt x="15908020" y="4409440"/>
                    <a:pt x="15798801" y="4387850"/>
                    <a:pt x="15695929" y="4367530"/>
                  </a:cubicBezTo>
                  <a:cubicBezTo>
                    <a:pt x="15613379" y="4351020"/>
                    <a:pt x="15558770" y="4342130"/>
                    <a:pt x="15476220" y="4312920"/>
                  </a:cubicBezTo>
                  <a:cubicBezTo>
                    <a:pt x="15360651" y="4271010"/>
                    <a:pt x="15194279" y="4198620"/>
                    <a:pt x="15073629" y="4121150"/>
                  </a:cubicBezTo>
                  <a:cubicBezTo>
                    <a:pt x="14960601" y="4048760"/>
                    <a:pt x="14847570" y="3956050"/>
                    <a:pt x="14770101" y="3867150"/>
                  </a:cubicBezTo>
                  <a:cubicBezTo>
                    <a:pt x="14705329" y="3792220"/>
                    <a:pt x="14657070" y="3721100"/>
                    <a:pt x="14625320" y="3633470"/>
                  </a:cubicBezTo>
                  <a:cubicBezTo>
                    <a:pt x="14591029" y="3539490"/>
                    <a:pt x="14582140" y="3420110"/>
                    <a:pt x="14577060" y="3317240"/>
                  </a:cubicBezTo>
                  <a:cubicBezTo>
                    <a:pt x="14571979" y="3221990"/>
                    <a:pt x="14580870" y="3133090"/>
                    <a:pt x="14592301" y="3037840"/>
                  </a:cubicBezTo>
                  <a:cubicBezTo>
                    <a:pt x="14605001" y="2936240"/>
                    <a:pt x="14621510" y="2843530"/>
                    <a:pt x="14651990" y="2725420"/>
                  </a:cubicBezTo>
                  <a:cubicBezTo>
                    <a:pt x="14693901" y="2566670"/>
                    <a:pt x="14770101" y="2362200"/>
                    <a:pt x="14836140" y="2176780"/>
                  </a:cubicBezTo>
                  <a:cubicBezTo>
                    <a:pt x="14905990" y="1985010"/>
                    <a:pt x="15006320" y="1751330"/>
                    <a:pt x="15060929" y="1593850"/>
                  </a:cubicBezTo>
                  <a:cubicBezTo>
                    <a:pt x="15097760" y="1488440"/>
                    <a:pt x="15125701" y="1413510"/>
                    <a:pt x="15143479" y="1325880"/>
                  </a:cubicBezTo>
                  <a:cubicBezTo>
                    <a:pt x="15159990" y="1244600"/>
                    <a:pt x="15163801" y="1168400"/>
                    <a:pt x="15167610" y="1088390"/>
                  </a:cubicBezTo>
                  <a:cubicBezTo>
                    <a:pt x="15171420" y="1005840"/>
                    <a:pt x="15185390" y="922020"/>
                    <a:pt x="15165070" y="838200"/>
                  </a:cubicBezTo>
                  <a:cubicBezTo>
                    <a:pt x="15142210" y="744220"/>
                    <a:pt x="15093951" y="623570"/>
                    <a:pt x="15019020" y="557530"/>
                  </a:cubicBezTo>
                  <a:cubicBezTo>
                    <a:pt x="14941551" y="488950"/>
                    <a:pt x="14825979" y="472440"/>
                    <a:pt x="14704060" y="440690"/>
                  </a:cubicBezTo>
                  <a:cubicBezTo>
                    <a:pt x="14545310" y="400050"/>
                    <a:pt x="14297660" y="373380"/>
                    <a:pt x="14141451" y="354330"/>
                  </a:cubicBezTo>
                  <a:cubicBezTo>
                    <a:pt x="14029690" y="340360"/>
                    <a:pt x="13966190" y="334010"/>
                    <a:pt x="13853160" y="328930"/>
                  </a:cubicBezTo>
                  <a:cubicBezTo>
                    <a:pt x="13694410" y="321310"/>
                    <a:pt x="13467079" y="320040"/>
                    <a:pt x="13277851" y="323850"/>
                  </a:cubicBezTo>
                  <a:cubicBezTo>
                    <a:pt x="13094970" y="327660"/>
                    <a:pt x="12909550" y="326390"/>
                    <a:pt x="12736830" y="347980"/>
                  </a:cubicBezTo>
                  <a:cubicBezTo>
                    <a:pt x="12575540" y="368300"/>
                    <a:pt x="12404090" y="407670"/>
                    <a:pt x="12273280" y="443230"/>
                  </a:cubicBezTo>
                  <a:cubicBezTo>
                    <a:pt x="12175490" y="469900"/>
                    <a:pt x="12120880" y="492760"/>
                    <a:pt x="12019280" y="530860"/>
                  </a:cubicBezTo>
                  <a:cubicBezTo>
                    <a:pt x="11863070" y="589280"/>
                    <a:pt x="11653520" y="666750"/>
                    <a:pt x="11427460" y="772160"/>
                  </a:cubicBezTo>
                  <a:cubicBezTo>
                    <a:pt x="11106150" y="922020"/>
                    <a:pt x="10523220" y="1234440"/>
                    <a:pt x="10284460" y="1370330"/>
                  </a:cubicBezTo>
                  <a:cubicBezTo>
                    <a:pt x="10172700" y="1433830"/>
                    <a:pt x="10134600" y="1456690"/>
                    <a:pt x="10041890" y="1520190"/>
                  </a:cubicBezTo>
                  <a:cubicBezTo>
                    <a:pt x="9904730" y="1612900"/>
                    <a:pt x="9716770" y="1770380"/>
                    <a:pt x="9551670" y="1887220"/>
                  </a:cubicBezTo>
                  <a:cubicBezTo>
                    <a:pt x="9390380" y="2001520"/>
                    <a:pt x="9192260" y="2117090"/>
                    <a:pt x="9063990" y="2211070"/>
                  </a:cubicBezTo>
                  <a:cubicBezTo>
                    <a:pt x="8975090" y="2275840"/>
                    <a:pt x="8935720" y="2307590"/>
                    <a:pt x="8845550" y="2383790"/>
                  </a:cubicBezTo>
                  <a:cubicBezTo>
                    <a:pt x="8686800" y="2518410"/>
                    <a:pt x="8411210" y="2768600"/>
                    <a:pt x="8205470" y="2961640"/>
                  </a:cubicBezTo>
                  <a:cubicBezTo>
                    <a:pt x="8007350" y="3148330"/>
                    <a:pt x="7851140" y="3322320"/>
                    <a:pt x="7631430" y="3524250"/>
                  </a:cubicBezTo>
                  <a:cubicBezTo>
                    <a:pt x="7354570" y="3776980"/>
                    <a:pt x="6879590" y="4187190"/>
                    <a:pt x="6667500" y="4348480"/>
                  </a:cubicBezTo>
                  <a:cubicBezTo>
                    <a:pt x="6569710" y="4422140"/>
                    <a:pt x="6534150" y="4442460"/>
                    <a:pt x="6445250" y="4498340"/>
                  </a:cubicBezTo>
                  <a:cubicBezTo>
                    <a:pt x="6319520" y="4577080"/>
                    <a:pt x="6132830" y="4709160"/>
                    <a:pt x="5977890" y="4770120"/>
                  </a:cubicBezTo>
                  <a:cubicBezTo>
                    <a:pt x="5843270" y="4822190"/>
                    <a:pt x="5698490" y="4848860"/>
                    <a:pt x="5575300" y="4859020"/>
                  </a:cubicBezTo>
                  <a:cubicBezTo>
                    <a:pt x="5472430" y="4867910"/>
                    <a:pt x="5384800" y="4857750"/>
                    <a:pt x="5287010" y="4845050"/>
                  </a:cubicBezTo>
                  <a:cubicBezTo>
                    <a:pt x="5185410" y="4831080"/>
                    <a:pt x="5077460" y="4806950"/>
                    <a:pt x="4977130" y="4776470"/>
                  </a:cubicBezTo>
                  <a:cubicBezTo>
                    <a:pt x="4879340" y="4747260"/>
                    <a:pt x="4771390" y="4710430"/>
                    <a:pt x="4691380" y="4665980"/>
                  </a:cubicBezTo>
                  <a:cubicBezTo>
                    <a:pt x="4626610" y="4629150"/>
                    <a:pt x="4585970" y="4592320"/>
                    <a:pt x="4527550" y="4540250"/>
                  </a:cubicBezTo>
                  <a:cubicBezTo>
                    <a:pt x="4448810" y="4470400"/>
                    <a:pt x="4339590" y="4370070"/>
                    <a:pt x="4271010" y="4278630"/>
                  </a:cubicBezTo>
                  <a:cubicBezTo>
                    <a:pt x="4211320" y="4197350"/>
                    <a:pt x="4165600" y="4116070"/>
                    <a:pt x="4131310" y="4027170"/>
                  </a:cubicBezTo>
                  <a:cubicBezTo>
                    <a:pt x="4095750" y="3937000"/>
                    <a:pt x="4076700" y="3849370"/>
                    <a:pt x="4064000" y="3738880"/>
                  </a:cubicBezTo>
                  <a:cubicBezTo>
                    <a:pt x="4047490" y="3592830"/>
                    <a:pt x="4058920" y="3362960"/>
                    <a:pt x="4069080" y="3224530"/>
                  </a:cubicBezTo>
                  <a:cubicBezTo>
                    <a:pt x="4076700" y="3130550"/>
                    <a:pt x="4083050" y="3070860"/>
                    <a:pt x="4102100" y="2989580"/>
                  </a:cubicBezTo>
                  <a:cubicBezTo>
                    <a:pt x="4123690" y="2898140"/>
                    <a:pt x="4163060" y="2795270"/>
                    <a:pt x="4199890" y="2706370"/>
                  </a:cubicBezTo>
                  <a:cubicBezTo>
                    <a:pt x="4234180" y="2622550"/>
                    <a:pt x="4268470" y="2545080"/>
                    <a:pt x="4315460" y="2466340"/>
                  </a:cubicBezTo>
                  <a:cubicBezTo>
                    <a:pt x="4366260" y="2381250"/>
                    <a:pt x="4433570" y="2288540"/>
                    <a:pt x="4495800" y="2214880"/>
                  </a:cubicBezTo>
                  <a:cubicBezTo>
                    <a:pt x="4550410" y="2150110"/>
                    <a:pt x="4594860" y="2106930"/>
                    <a:pt x="4664710" y="2042160"/>
                  </a:cubicBezTo>
                  <a:cubicBezTo>
                    <a:pt x="4765040" y="1948180"/>
                    <a:pt x="4903470" y="1824990"/>
                    <a:pt x="5048250" y="1711960"/>
                  </a:cubicBezTo>
                  <a:cubicBezTo>
                    <a:pt x="5222240" y="1574800"/>
                    <a:pt x="5571490" y="1432560"/>
                    <a:pt x="5646420" y="1287780"/>
                  </a:cubicBezTo>
                  <a:cubicBezTo>
                    <a:pt x="5690870" y="1201420"/>
                    <a:pt x="5665470" y="1104900"/>
                    <a:pt x="5647690" y="1026160"/>
                  </a:cubicBezTo>
                  <a:cubicBezTo>
                    <a:pt x="5631180" y="953770"/>
                    <a:pt x="5600700" y="882650"/>
                    <a:pt x="5549900" y="828040"/>
                  </a:cubicBezTo>
                  <a:cubicBezTo>
                    <a:pt x="5491480" y="767080"/>
                    <a:pt x="5429250" y="722630"/>
                    <a:pt x="5303520" y="690880"/>
                  </a:cubicBezTo>
                  <a:cubicBezTo>
                    <a:pt x="4993640" y="610870"/>
                    <a:pt x="3935730" y="690880"/>
                    <a:pt x="3580130" y="701040"/>
                  </a:cubicBezTo>
                  <a:cubicBezTo>
                    <a:pt x="3421380" y="706120"/>
                    <a:pt x="3359150" y="708660"/>
                    <a:pt x="3234690" y="718820"/>
                  </a:cubicBezTo>
                  <a:cubicBezTo>
                    <a:pt x="3089910" y="731520"/>
                    <a:pt x="2957830" y="749300"/>
                    <a:pt x="2762250" y="774700"/>
                  </a:cubicBezTo>
                  <a:cubicBezTo>
                    <a:pt x="2439670" y="816610"/>
                    <a:pt x="1840230" y="909320"/>
                    <a:pt x="1480820" y="951230"/>
                  </a:cubicBezTo>
                  <a:cubicBezTo>
                    <a:pt x="1220470" y="981710"/>
                    <a:pt x="1024890" y="999490"/>
                    <a:pt x="807720" y="1013460"/>
                  </a:cubicBezTo>
                  <a:cubicBezTo>
                    <a:pt x="605790" y="1026160"/>
                    <a:pt x="334010" y="1045210"/>
                    <a:pt x="220980" y="1036320"/>
                  </a:cubicBezTo>
                  <a:cubicBezTo>
                    <a:pt x="173990" y="1032510"/>
                    <a:pt x="151130" y="1029970"/>
                    <a:pt x="121920" y="1016000"/>
                  </a:cubicBezTo>
                  <a:cubicBezTo>
                    <a:pt x="92710" y="1002030"/>
                    <a:pt x="62230" y="972820"/>
                    <a:pt x="44450" y="952500"/>
                  </a:cubicBezTo>
                  <a:cubicBezTo>
                    <a:pt x="31750" y="937260"/>
                    <a:pt x="25400" y="927100"/>
                    <a:pt x="19050" y="908050"/>
                  </a:cubicBezTo>
                  <a:cubicBezTo>
                    <a:pt x="10160" y="882650"/>
                    <a:pt x="0" y="842010"/>
                    <a:pt x="2540" y="808990"/>
                  </a:cubicBezTo>
                  <a:cubicBezTo>
                    <a:pt x="5080" y="775970"/>
                    <a:pt x="20320" y="736600"/>
                    <a:pt x="34290" y="712470"/>
                  </a:cubicBezTo>
                  <a:cubicBezTo>
                    <a:pt x="44450" y="694690"/>
                    <a:pt x="54610" y="684530"/>
                    <a:pt x="67310" y="673100"/>
                  </a:cubicBezTo>
                  <a:cubicBezTo>
                    <a:pt x="78740" y="661670"/>
                    <a:pt x="90170" y="651510"/>
                    <a:pt x="106680" y="642620"/>
                  </a:cubicBezTo>
                  <a:cubicBezTo>
                    <a:pt x="130810" y="629920"/>
                    <a:pt x="204470" y="614680"/>
                    <a:pt x="204470" y="614680"/>
                  </a:cubicBezTo>
                </a:path>
              </a:pathLst>
            </a:custGeom>
            <a:solidFill>
              <a:srgbClr val="C27E5C"/>
            </a:solidFill>
            <a:ln cap="sq">
              <a:noFill/>
              <a:prstDash val="solid"/>
              <a:miter/>
            </a:ln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383266" y="5055954"/>
            <a:ext cx="2969957" cy="1339181"/>
          </a:xfrm>
          <a:custGeom>
            <a:avLst/>
            <a:gdLst/>
            <a:ahLst/>
            <a:cxnLst/>
            <a:rect r="r" b="b" t="t" l="l"/>
            <a:pathLst>
              <a:path h="1339181" w="2969957">
                <a:moveTo>
                  <a:pt x="0" y="0"/>
                </a:moveTo>
                <a:lnTo>
                  <a:pt x="2969957" y="0"/>
                </a:lnTo>
                <a:lnTo>
                  <a:pt x="2969957" y="1339181"/>
                </a:lnTo>
                <a:lnTo>
                  <a:pt x="0" y="13391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667978" y="5502027"/>
            <a:ext cx="2591322" cy="1168451"/>
          </a:xfrm>
          <a:custGeom>
            <a:avLst/>
            <a:gdLst/>
            <a:ahLst/>
            <a:cxnLst/>
            <a:rect r="r" b="b" t="t" l="l"/>
            <a:pathLst>
              <a:path h="1168451" w="2591322">
                <a:moveTo>
                  <a:pt x="0" y="0"/>
                </a:moveTo>
                <a:lnTo>
                  <a:pt x="2591322" y="0"/>
                </a:lnTo>
                <a:lnTo>
                  <a:pt x="2591322" y="1168451"/>
                </a:lnTo>
                <a:lnTo>
                  <a:pt x="0" y="11684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1738736" y="8113306"/>
            <a:ext cx="2850692" cy="1285403"/>
          </a:xfrm>
          <a:custGeom>
            <a:avLst/>
            <a:gdLst/>
            <a:ahLst/>
            <a:cxnLst/>
            <a:rect r="r" b="b" t="t" l="l"/>
            <a:pathLst>
              <a:path h="1285403" w="2850692">
                <a:moveTo>
                  <a:pt x="0" y="0"/>
                </a:moveTo>
                <a:lnTo>
                  <a:pt x="2850692" y="0"/>
                </a:lnTo>
                <a:lnTo>
                  <a:pt x="2850692" y="1285403"/>
                </a:lnTo>
                <a:lnTo>
                  <a:pt x="0" y="12854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218162">
            <a:off x="10332488" y="5433245"/>
            <a:ext cx="2812496" cy="1268180"/>
          </a:xfrm>
          <a:custGeom>
            <a:avLst/>
            <a:gdLst/>
            <a:ahLst/>
            <a:cxnLst/>
            <a:rect r="r" b="b" t="t" l="l"/>
            <a:pathLst>
              <a:path h="1268180" w="2812496">
                <a:moveTo>
                  <a:pt x="0" y="0"/>
                </a:moveTo>
                <a:lnTo>
                  <a:pt x="2812496" y="0"/>
                </a:lnTo>
                <a:lnTo>
                  <a:pt x="2812496" y="1268180"/>
                </a:lnTo>
                <a:lnTo>
                  <a:pt x="0" y="126818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252462">
            <a:off x="3335918" y="8084498"/>
            <a:ext cx="2978468" cy="1343018"/>
          </a:xfrm>
          <a:custGeom>
            <a:avLst/>
            <a:gdLst/>
            <a:ahLst/>
            <a:cxnLst/>
            <a:rect r="r" b="b" t="t" l="l"/>
            <a:pathLst>
              <a:path h="1343018" w="2978468">
                <a:moveTo>
                  <a:pt x="0" y="0"/>
                </a:moveTo>
                <a:lnTo>
                  <a:pt x="2978467" y="0"/>
                </a:lnTo>
                <a:lnTo>
                  <a:pt x="2978467" y="1343018"/>
                </a:lnTo>
                <a:lnTo>
                  <a:pt x="0" y="134301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67409">
            <a:off x="6261661" y="5755016"/>
            <a:ext cx="3019521" cy="1361530"/>
          </a:xfrm>
          <a:custGeom>
            <a:avLst/>
            <a:gdLst/>
            <a:ahLst/>
            <a:cxnLst/>
            <a:rect r="r" b="b" t="t" l="l"/>
            <a:pathLst>
              <a:path h="1361530" w="3019521">
                <a:moveTo>
                  <a:pt x="0" y="0"/>
                </a:moveTo>
                <a:lnTo>
                  <a:pt x="3019521" y="0"/>
                </a:lnTo>
                <a:lnTo>
                  <a:pt x="3019521" y="1361530"/>
                </a:lnTo>
                <a:lnTo>
                  <a:pt x="0" y="136153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712462" y="5127126"/>
            <a:ext cx="2269191" cy="10804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7"/>
              </a:lnSpc>
            </a:pPr>
            <a:r>
              <a:rPr lang="en-US" sz="3708">
                <a:solidFill>
                  <a:srgbClr val="19272C"/>
                </a:solidFill>
                <a:latin typeface="Accidental Fun Medium"/>
              </a:rPr>
              <a:t>AMAÇ EDİNME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690556" y="8201519"/>
            <a:ext cx="2269191" cy="10804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7"/>
              </a:lnSpc>
            </a:pPr>
            <a:r>
              <a:rPr lang="en-US" sz="3708">
                <a:solidFill>
                  <a:srgbClr val="19272C"/>
                </a:solidFill>
                <a:latin typeface="Accidental Fun Medium"/>
              </a:rPr>
              <a:t>MEYDAN OKUMA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636873" y="6128943"/>
            <a:ext cx="2269191" cy="5851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7"/>
              </a:lnSpc>
            </a:pPr>
            <a:r>
              <a:rPr lang="en-US" sz="3708">
                <a:solidFill>
                  <a:srgbClr val="19272C"/>
                </a:solidFill>
                <a:latin typeface="Accidental Fun Medium"/>
              </a:rPr>
              <a:t>ESNEKLİK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604140" y="5531765"/>
            <a:ext cx="2269191" cy="10804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7"/>
              </a:lnSpc>
            </a:pPr>
            <a:r>
              <a:rPr lang="en-US" sz="3708">
                <a:solidFill>
                  <a:srgbClr val="19272C"/>
                </a:solidFill>
                <a:latin typeface="Accidental Fun Medium"/>
              </a:rPr>
              <a:t>BÜYÜME KAPASİTESİ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1884111" y="8507464"/>
            <a:ext cx="2559942" cy="5851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7"/>
              </a:lnSpc>
            </a:pPr>
            <a:r>
              <a:rPr lang="en-US" sz="3708">
                <a:solidFill>
                  <a:srgbClr val="19272C"/>
                </a:solidFill>
                <a:latin typeface="Accidental Fun Medium"/>
              </a:rPr>
              <a:t>FARKINDALIK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4829044" y="5531765"/>
            <a:ext cx="2269191" cy="10804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7"/>
              </a:lnSpc>
            </a:pPr>
            <a:r>
              <a:rPr lang="en-US" sz="3708">
                <a:solidFill>
                  <a:srgbClr val="19272C"/>
                </a:solidFill>
                <a:latin typeface="Accidental Fun Medium"/>
              </a:rPr>
              <a:t>YARDIM ARAMA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DF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6116826">
            <a:off x="-2410405" y="-1502681"/>
            <a:ext cx="7396918" cy="6912756"/>
          </a:xfrm>
          <a:custGeom>
            <a:avLst/>
            <a:gdLst/>
            <a:ahLst/>
            <a:cxnLst/>
            <a:rect r="r" b="b" t="t" l="l"/>
            <a:pathLst>
              <a:path h="6912756" w="7396918">
                <a:moveTo>
                  <a:pt x="0" y="0"/>
                </a:moveTo>
                <a:lnTo>
                  <a:pt x="7396919" y="0"/>
                </a:lnTo>
                <a:lnTo>
                  <a:pt x="7396919" y="6912756"/>
                </a:lnTo>
                <a:lnTo>
                  <a:pt x="0" y="69127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129889">
            <a:off x="-1494946" y="-140964"/>
            <a:ext cx="5606298" cy="3791896"/>
          </a:xfrm>
          <a:custGeom>
            <a:avLst/>
            <a:gdLst/>
            <a:ahLst/>
            <a:cxnLst/>
            <a:rect r="r" b="b" t="t" l="l"/>
            <a:pathLst>
              <a:path h="3791896" w="5606298">
                <a:moveTo>
                  <a:pt x="0" y="0"/>
                </a:moveTo>
                <a:lnTo>
                  <a:pt x="5606298" y="0"/>
                </a:lnTo>
                <a:lnTo>
                  <a:pt x="5606298" y="3791896"/>
                </a:lnTo>
                <a:lnTo>
                  <a:pt x="0" y="3791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6116826">
            <a:off x="12816771" y="5582528"/>
            <a:ext cx="7453890" cy="6965999"/>
          </a:xfrm>
          <a:custGeom>
            <a:avLst/>
            <a:gdLst/>
            <a:ahLst/>
            <a:cxnLst/>
            <a:rect r="r" b="b" t="t" l="l"/>
            <a:pathLst>
              <a:path h="6965999" w="7453890">
                <a:moveTo>
                  <a:pt x="0" y="0"/>
                </a:moveTo>
                <a:lnTo>
                  <a:pt x="7453891" y="0"/>
                </a:lnTo>
                <a:lnTo>
                  <a:pt x="7453891" y="6966000"/>
                </a:lnTo>
                <a:lnTo>
                  <a:pt x="0" y="696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211490" y="1951721"/>
            <a:ext cx="10701939" cy="71138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492"/>
              </a:lnSpc>
            </a:pPr>
            <a:r>
              <a:rPr lang="en-US" sz="12609">
                <a:solidFill>
                  <a:srgbClr val="19272C"/>
                </a:solidFill>
                <a:latin typeface="Accidental Fun"/>
              </a:rPr>
              <a:t>ŞİMDİ BUNLARA BİRAZ DAHA YAKINDAN BAKALIM!</a:t>
            </a:r>
          </a:p>
        </p:txBody>
      </p:sp>
      <p:sp>
        <p:nvSpPr>
          <p:cNvPr name="Freeform 6" id="6"/>
          <p:cNvSpPr/>
          <p:nvPr/>
        </p:nvSpPr>
        <p:spPr>
          <a:xfrm flipH="true" flipV="true" rot="6993057">
            <a:off x="14478345" y="4863447"/>
            <a:ext cx="4130743" cy="6379526"/>
          </a:xfrm>
          <a:custGeom>
            <a:avLst/>
            <a:gdLst/>
            <a:ahLst/>
            <a:cxnLst/>
            <a:rect r="r" b="b" t="t" l="l"/>
            <a:pathLst>
              <a:path h="6379526" w="4130743">
                <a:moveTo>
                  <a:pt x="4130743" y="6379526"/>
                </a:moveTo>
                <a:lnTo>
                  <a:pt x="0" y="6379526"/>
                </a:lnTo>
                <a:lnTo>
                  <a:pt x="0" y="0"/>
                </a:lnTo>
                <a:lnTo>
                  <a:pt x="4130743" y="0"/>
                </a:lnTo>
                <a:lnTo>
                  <a:pt x="4130743" y="6379526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814245">
            <a:off x="76325" y="1969978"/>
            <a:ext cx="8413625" cy="6990958"/>
          </a:xfrm>
          <a:custGeom>
            <a:avLst/>
            <a:gdLst/>
            <a:ahLst/>
            <a:cxnLst/>
            <a:rect r="r" b="b" t="t" l="l"/>
            <a:pathLst>
              <a:path h="6990958" w="8413625">
                <a:moveTo>
                  <a:pt x="0" y="0"/>
                </a:moveTo>
                <a:lnTo>
                  <a:pt x="8413625" y="0"/>
                </a:lnTo>
                <a:lnTo>
                  <a:pt x="8413625" y="6990958"/>
                </a:lnTo>
                <a:lnTo>
                  <a:pt x="0" y="69909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98400" y="539109"/>
            <a:ext cx="2319320" cy="2658247"/>
          </a:xfrm>
          <a:custGeom>
            <a:avLst/>
            <a:gdLst/>
            <a:ahLst/>
            <a:cxnLst/>
            <a:rect r="r" b="b" t="t" l="l"/>
            <a:pathLst>
              <a:path h="2658247" w="2319320">
                <a:moveTo>
                  <a:pt x="0" y="0"/>
                </a:moveTo>
                <a:lnTo>
                  <a:pt x="2319320" y="0"/>
                </a:lnTo>
                <a:lnTo>
                  <a:pt x="2319320" y="2658246"/>
                </a:lnTo>
                <a:lnTo>
                  <a:pt x="0" y="26582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058060" y="3000765"/>
            <a:ext cx="4891961" cy="41517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5814"/>
              </a:lnSpc>
              <a:spcBef>
                <a:spcPct val="0"/>
              </a:spcBef>
            </a:pPr>
            <a:r>
              <a:rPr lang="en-US" sz="11296">
                <a:solidFill>
                  <a:srgbClr val="19272C"/>
                </a:solidFill>
                <a:latin typeface="Accidental Fun Medium"/>
              </a:rPr>
              <a:t>AMAÇ EDİNME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258961" y="1841183"/>
            <a:ext cx="9320785" cy="6404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7139"/>
              </a:lnSpc>
              <a:spcBef>
                <a:spcPct val="0"/>
              </a:spcBef>
            </a:pPr>
            <a:r>
              <a:rPr lang="en-US" sz="5100">
                <a:solidFill>
                  <a:srgbClr val="000000"/>
                </a:solidFill>
                <a:latin typeface="Accidental Fun"/>
              </a:rPr>
              <a:t>Psikolojik olarak sağlam kişiler anlamlı bir amaç edinme konusunda motivedirler. Bu amaçlar ya da hedefler yeni duruma uyum sağlama ve çıkış yolları bulma konusunda kişileri motive eder.</a:t>
            </a:r>
          </a:p>
        </p:txBody>
      </p:sp>
      <p:sp>
        <p:nvSpPr>
          <p:cNvPr name="Freeform 6" id="6"/>
          <p:cNvSpPr/>
          <p:nvPr/>
        </p:nvSpPr>
        <p:spPr>
          <a:xfrm flipH="true" flipV="false" rot="651007">
            <a:off x="201059" y="3627617"/>
            <a:ext cx="2349495" cy="3628564"/>
          </a:xfrm>
          <a:custGeom>
            <a:avLst/>
            <a:gdLst/>
            <a:ahLst/>
            <a:cxnLst/>
            <a:rect r="r" b="b" t="t" l="l"/>
            <a:pathLst>
              <a:path h="3628564" w="2349495">
                <a:moveTo>
                  <a:pt x="2349495" y="0"/>
                </a:moveTo>
                <a:lnTo>
                  <a:pt x="0" y="0"/>
                </a:lnTo>
                <a:lnTo>
                  <a:pt x="0" y="3628563"/>
                </a:lnTo>
                <a:lnTo>
                  <a:pt x="2349495" y="3628563"/>
                </a:lnTo>
                <a:lnTo>
                  <a:pt x="234949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592494">
            <a:off x="4352047" y="8009248"/>
            <a:ext cx="1890932" cy="2167257"/>
          </a:xfrm>
          <a:custGeom>
            <a:avLst/>
            <a:gdLst/>
            <a:ahLst/>
            <a:cxnLst/>
            <a:rect r="r" b="b" t="t" l="l"/>
            <a:pathLst>
              <a:path h="2167257" w="1890932">
                <a:moveTo>
                  <a:pt x="0" y="0"/>
                </a:moveTo>
                <a:lnTo>
                  <a:pt x="1890932" y="0"/>
                </a:lnTo>
                <a:lnTo>
                  <a:pt x="1890932" y="2167257"/>
                </a:lnTo>
                <a:lnTo>
                  <a:pt x="0" y="21672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814245">
            <a:off x="76325" y="1969978"/>
            <a:ext cx="8413625" cy="6990958"/>
          </a:xfrm>
          <a:custGeom>
            <a:avLst/>
            <a:gdLst/>
            <a:ahLst/>
            <a:cxnLst/>
            <a:rect r="r" b="b" t="t" l="l"/>
            <a:pathLst>
              <a:path h="6990958" w="8413625">
                <a:moveTo>
                  <a:pt x="0" y="0"/>
                </a:moveTo>
                <a:lnTo>
                  <a:pt x="8413625" y="0"/>
                </a:lnTo>
                <a:lnTo>
                  <a:pt x="8413625" y="6990958"/>
                </a:lnTo>
                <a:lnTo>
                  <a:pt x="0" y="69909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98400" y="539109"/>
            <a:ext cx="2319320" cy="2658247"/>
          </a:xfrm>
          <a:custGeom>
            <a:avLst/>
            <a:gdLst/>
            <a:ahLst/>
            <a:cxnLst/>
            <a:rect r="r" b="b" t="t" l="l"/>
            <a:pathLst>
              <a:path h="2658247" w="2319320">
                <a:moveTo>
                  <a:pt x="0" y="0"/>
                </a:moveTo>
                <a:lnTo>
                  <a:pt x="2319320" y="0"/>
                </a:lnTo>
                <a:lnTo>
                  <a:pt x="2319320" y="2658246"/>
                </a:lnTo>
                <a:lnTo>
                  <a:pt x="0" y="26582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058060" y="3000765"/>
            <a:ext cx="4891961" cy="41517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5814"/>
              </a:lnSpc>
              <a:spcBef>
                <a:spcPct val="0"/>
              </a:spcBef>
            </a:pPr>
            <a:r>
              <a:rPr lang="en-US" sz="11296">
                <a:solidFill>
                  <a:srgbClr val="19272C"/>
                </a:solidFill>
                <a:latin typeface="Accidental Fun Medium"/>
              </a:rPr>
              <a:t>AMAÇ EDİNME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258961" y="2201237"/>
            <a:ext cx="9320785" cy="5499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139"/>
              </a:lnSpc>
            </a:pPr>
            <a:r>
              <a:rPr lang="en-US" sz="5100">
                <a:solidFill>
                  <a:srgbClr val="000000"/>
                </a:solidFill>
                <a:latin typeface="Accidental Fun"/>
              </a:rPr>
              <a:t>Sizi zorlayan bir durumu hayal edin ve kendinize şu soruyu sorun.</a:t>
            </a:r>
          </a:p>
          <a:p>
            <a:pPr>
              <a:lnSpc>
                <a:spcPts val="7139"/>
              </a:lnSpc>
            </a:pPr>
          </a:p>
          <a:p>
            <a:pPr>
              <a:lnSpc>
                <a:spcPts val="7139"/>
              </a:lnSpc>
            </a:pPr>
            <a:r>
              <a:rPr lang="en-US" sz="5100">
                <a:solidFill>
                  <a:srgbClr val="000000"/>
                </a:solidFill>
                <a:latin typeface="Adaptable"/>
              </a:rPr>
              <a:t>“Beni devam etmeye iten nedir?”</a:t>
            </a:r>
          </a:p>
          <a:p>
            <a:pPr>
              <a:lnSpc>
                <a:spcPts val="7139"/>
              </a:lnSpc>
            </a:pPr>
          </a:p>
          <a:p>
            <a:pPr marL="0" indent="0" lvl="0">
              <a:lnSpc>
                <a:spcPts val="7139"/>
              </a:lnSpc>
              <a:spcBef>
                <a:spcPct val="0"/>
              </a:spcBef>
            </a:pPr>
            <a:r>
              <a:rPr lang="en-US" sz="5100">
                <a:solidFill>
                  <a:srgbClr val="000000"/>
                </a:solidFill>
                <a:latin typeface="Adaptable"/>
              </a:rPr>
              <a:t>“Benim için anlamlı olan nedir?”</a:t>
            </a:r>
          </a:p>
        </p:txBody>
      </p:sp>
      <p:sp>
        <p:nvSpPr>
          <p:cNvPr name="Freeform 6" id="6"/>
          <p:cNvSpPr/>
          <p:nvPr/>
        </p:nvSpPr>
        <p:spPr>
          <a:xfrm flipH="true" flipV="false" rot="651007">
            <a:off x="201059" y="3627617"/>
            <a:ext cx="2349495" cy="3628564"/>
          </a:xfrm>
          <a:custGeom>
            <a:avLst/>
            <a:gdLst/>
            <a:ahLst/>
            <a:cxnLst/>
            <a:rect r="r" b="b" t="t" l="l"/>
            <a:pathLst>
              <a:path h="3628564" w="2349495">
                <a:moveTo>
                  <a:pt x="2349495" y="0"/>
                </a:moveTo>
                <a:lnTo>
                  <a:pt x="0" y="0"/>
                </a:lnTo>
                <a:lnTo>
                  <a:pt x="0" y="3628563"/>
                </a:lnTo>
                <a:lnTo>
                  <a:pt x="2349495" y="3628563"/>
                </a:lnTo>
                <a:lnTo>
                  <a:pt x="234949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592494">
            <a:off x="4352047" y="8009248"/>
            <a:ext cx="1890932" cy="2167257"/>
          </a:xfrm>
          <a:custGeom>
            <a:avLst/>
            <a:gdLst/>
            <a:ahLst/>
            <a:cxnLst/>
            <a:rect r="r" b="b" t="t" l="l"/>
            <a:pathLst>
              <a:path h="2167257" w="1890932">
                <a:moveTo>
                  <a:pt x="0" y="0"/>
                </a:moveTo>
                <a:lnTo>
                  <a:pt x="1890932" y="0"/>
                </a:lnTo>
                <a:lnTo>
                  <a:pt x="1890932" y="2167257"/>
                </a:lnTo>
                <a:lnTo>
                  <a:pt x="0" y="21672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924590">
            <a:off x="9404235" y="-114908"/>
            <a:ext cx="8141486" cy="7608589"/>
          </a:xfrm>
          <a:custGeom>
            <a:avLst/>
            <a:gdLst/>
            <a:ahLst/>
            <a:cxnLst/>
            <a:rect r="r" b="b" t="t" l="l"/>
            <a:pathLst>
              <a:path h="7608589" w="8141486">
                <a:moveTo>
                  <a:pt x="0" y="0"/>
                </a:moveTo>
                <a:lnTo>
                  <a:pt x="8141486" y="0"/>
                </a:lnTo>
                <a:lnTo>
                  <a:pt x="8141486" y="7608589"/>
                </a:lnTo>
                <a:lnTo>
                  <a:pt x="0" y="76085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9000879">
            <a:off x="13087430" y="-1007816"/>
            <a:ext cx="2853016" cy="4406202"/>
          </a:xfrm>
          <a:custGeom>
            <a:avLst/>
            <a:gdLst/>
            <a:ahLst/>
            <a:cxnLst/>
            <a:rect r="r" b="b" t="t" l="l"/>
            <a:pathLst>
              <a:path h="4406202" w="2853016">
                <a:moveTo>
                  <a:pt x="0" y="0"/>
                </a:moveTo>
                <a:lnTo>
                  <a:pt x="2853016" y="0"/>
                </a:lnTo>
                <a:lnTo>
                  <a:pt x="2853016" y="4406203"/>
                </a:lnTo>
                <a:lnTo>
                  <a:pt x="0" y="44062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461576" y="-1366121"/>
            <a:ext cx="6083710" cy="4114800"/>
          </a:xfrm>
          <a:custGeom>
            <a:avLst/>
            <a:gdLst/>
            <a:ahLst/>
            <a:cxnLst/>
            <a:rect r="r" b="b" t="t" l="l"/>
            <a:pathLst>
              <a:path h="4114800" w="6083710">
                <a:moveTo>
                  <a:pt x="0" y="0"/>
                </a:moveTo>
                <a:lnTo>
                  <a:pt x="6083709" y="0"/>
                </a:lnTo>
                <a:lnTo>
                  <a:pt x="608370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923299" y="4630094"/>
            <a:ext cx="4730612" cy="4283746"/>
          </a:xfrm>
          <a:custGeom>
            <a:avLst/>
            <a:gdLst/>
            <a:ahLst/>
            <a:cxnLst/>
            <a:rect r="r" b="b" t="t" l="l"/>
            <a:pathLst>
              <a:path h="4283746" w="4730612">
                <a:moveTo>
                  <a:pt x="0" y="0"/>
                </a:moveTo>
                <a:lnTo>
                  <a:pt x="4730612" y="0"/>
                </a:lnTo>
                <a:lnTo>
                  <a:pt x="4730612" y="4283747"/>
                </a:lnTo>
                <a:lnTo>
                  <a:pt x="0" y="42837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8696375" y="2190572"/>
            <a:ext cx="7875227" cy="36876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490"/>
              </a:lnSpc>
            </a:pPr>
            <a:r>
              <a:rPr lang="en-US" sz="12377">
                <a:solidFill>
                  <a:srgbClr val="19272C"/>
                </a:solidFill>
                <a:latin typeface="Accidental Fun Medium"/>
              </a:rPr>
              <a:t>Meydan Okuma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94997" y="1507776"/>
            <a:ext cx="7298734" cy="7309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139"/>
              </a:lnSpc>
            </a:pPr>
            <a:r>
              <a:rPr lang="en-US" sz="5100">
                <a:solidFill>
                  <a:srgbClr val="000000"/>
                </a:solidFill>
                <a:latin typeface="Accidental Fun"/>
              </a:rPr>
              <a:t>Zorlukları, birer meydan okuma olarak görmek karar verme, çözüm üretme, stresle başa çıkma gibi pek çok beceriyi geliştirir. </a:t>
            </a:r>
          </a:p>
          <a:p>
            <a:pPr marL="0" indent="0" lvl="0">
              <a:lnSpc>
                <a:spcPts val="7139"/>
              </a:lnSpc>
              <a:spcBef>
                <a:spcPct val="0"/>
              </a:spcBef>
            </a:pPr>
            <a:r>
              <a:rPr lang="en-US" sz="5100">
                <a:solidFill>
                  <a:srgbClr val="000000"/>
                </a:solidFill>
                <a:latin typeface="Accidental Fun"/>
              </a:rPr>
              <a:t>Hayatın küçük zorluklarına  direnmek bizi daha büyük zorluklara karşı güçlendirir.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DAF7RFroadY</dc:identifier>
  <dcterms:modified xsi:type="dcterms:W3CDTF">2011-08-01T06:04:30Z</dcterms:modified>
  <cp:revision>1</cp:revision>
  <dc:title>Psikolojik Sağlamlık Yetişkin</dc:title>
</cp:coreProperties>
</file>